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15"/>
  </p:notesMasterIdLst>
  <p:sldIdLst>
    <p:sldId id="413" r:id="rId2"/>
    <p:sldId id="414" r:id="rId3"/>
    <p:sldId id="415" r:id="rId4"/>
    <p:sldId id="416" r:id="rId5"/>
    <p:sldId id="417" r:id="rId6"/>
    <p:sldId id="418" r:id="rId7"/>
    <p:sldId id="419" r:id="rId8"/>
    <p:sldId id="420" r:id="rId9"/>
    <p:sldId id="421" r:id="rId10"/>
    <p:sldId id="422" r:id="rId11"/>
    <p:sldId id="423" r:id="rId12"/>
    <p:sldId id="424" r:id="rId13"/>
    <p:sldId id="425" r:id="rId14"/>
    <p:sldId id="426" r:id="rId15"/>
    <p:sldId id="427" r:id="rId16"/>
    <p:sldId id="428" r:id="rId17"/>
    <p:sldId id="429" r:id="rId18"/>
    <p:sldId id="430" r:id="rId19"/>
    <p:sldId id="431" r:id="rId20"/>
    <p:sldId id="432" r:id="rId21"/>
    <p:sldId id="433" r:id="rId22"/>
    <p:sldId id="434" r:id="rId23"/>
    <p:sldId id="435" r:id="rId24"/>
    <p:sldId id="436" r:id="rId25"/>
    <p:sldId id="437" r:id="rId26"/>
    <p:sldId id="438" r:id="rId27"/>
    <p:sldId id="439" r:id="rId28"/>
    <p:sldId id="440" r:id="rId29"/>
    <p:sldId id="441" r:id="rId30"/>
    <p:sldId id="442" r:id="rId31"/>
    <p:sldId id="443" r:id="rId32"/>
    <p:sldId id="444" r:id="rId33"/>
    <p:sldId id="445" r:id="rId34"/>
    <p:sldId id="446" r:id="rId35"/>
    <p:sldId id="447" r:id="rId36"/>
    <p:sldId id="448" r:id="rId37"/>
    <p:sldId id="449" r:id="rId38"/>
    <p:sldId id="450" r:id="rId39"/>
    <p:sldId id="451" r:id="rId40"/>
    <p:sldId id="452" r:id="rId41"/>
    <p:sldId id="453" r:id="rId42"/>
    <p:sldId id="454" r:id="rId43"/>
    <p:sldId id="455" r:id="rId44"/>
    <p:sldId id="456" r:id="rId45"/>
    <p:sldId id="457" r:id="rId46"/>
    <p:sldId id="458" r:id="rId47"/>
    <p:sldId id="459" r:id="rId48"/>
    <p:sldId id="460" r:id="rId49"/>
    <p:sldId id="461" r:id="rId50"/>
    <p:sldId id="462" r:id="rId51"/>
    <p:sldId id="463" r:id="rId52"/>
    <p:sldId id="464" r:id="rId53"/>
    <p:sldId id="465" r:id="rId54"/>
    <p:sldId id="466" r:id="rId55"/>
    <p:sldId id="467" r:id="rId56"/>
    <p:sldId id="468" r:id="rId57"/>
    <p:sldId id="469" r:id="rId58"/>
    <p:sldId id="470" r:id="rId59"/>
    <p:sldId id="471" r:id="rId60"/>
    <p:sldId id="472" r:id="rId61"/>
    <p:sldId id="473" r:id="rId62"/>
    <p:sldId id="474" r:id="rId63"/>
    <p:sldId id="475" r:id="rId64"/>
    <p:sldId id="476" r:id="rId65"/>
    <p:sldId id="477" r:id="rId66"/>
    <p:sldId id="478" r:id="rId67"/>
    <p:sldId id="479" r:id="rId68"/>
    <p:sldId id="480" r:id="rId69"/>
    <p:sldId id="481" r:id="rId70"/>
    <p:sldId id="482" r:id="rId71"/>
    <p:sldId id="483" r:id="rId72"/>
    <p:sldId id="484" r:id="rId73"/>
    <p:sldId id="485" r:id="rId74"/>
    <p:sldId id="486" r:id="rId75"/>
    <p:sldId id="487" r:id="rId76"/>
    <p:sldId id="488" r:id="rId77"/>
    <p:sldId id="489" r:id="rId78"/>
    <p:sldId id="490" r:id="rId79"/>
    <p:sldId id="491" r:id="rId80"/>
    <p:sldId id="492" r:id="rId81"/>
    <p:sldId id="493" r:id="rId82"/>
    <p:sldId id="494" r:id="rId83"/>
    <p:sldId id="495" r:id="rId84"/>
    <p:sldId id="496" r:id="rId85"/>
    <p:sldId id="497" r:id="rId86"/>
    <p:sldId id="498" r:id="rId87"/>
    <p:sldId id="499" r:id="rId88"/>
    <p:sldId id="500" r:id="rId89"/>
    <p:sldId id="501" r:id="rId90"/>
    <p:sldId id="502" r:id="rId91"/>
    <p:sldId id="503" r:id="rId92"/>
    <p:sldId id="504" r:id="rId93"/>
    <p:sldId id="505" r:id="rId94"/>
    <p:sldId id="506" r:id="rId95"/>
    <p:sldId id="507" r:id="rId96"/>
    <p:sldId id="508" r:id="rId97"/>
    <p:sldId id="509" r:id="rId98"/>
    <p:sldId id="510" r:id="rId99"/>
    <p:sldId id="511" r:id="rId100"/>
    <p:sldId id="512" r:id="rId101"/>
    <p:sldId id="513" r:id="rId102"/>
    <p:sldId id="514" r:id="rId103"/>
    <p:sldId id="515" r:id="rId104"/>
    <p:sldId id="516" r:id="rId105"/>
    <p:sldId id="517" r:id="rId106"/>
    <p:sldId id="518" r:id="rId107"/>
    <p:sldId id="519" r:id="rId108"/>
    <p:sldId id="520" r:id="rId109"/>
    <p:sldId id="521" r:id="rId110"/>
    <p:sldId id="522" r:id="rId111"/>
    <p:sldId id="523" r:id="rId112"/>
    <p:sldId id="524" r:id="rId113"/>
    <p:sldId id="525" r:id="rId114"/>
    <p:sldId id="526" r:id="rId115"/>
    <p:sldId id="527" r:id="rId116"/>
    <p:sldId id="528" r:id="rId117"/>
    <p:sldId id="529" r:id="rId118"/>
    <p:sldId id="530" r:id="rId119"/>
    <p:sldId id="531" r:id="rId120"/>
    <p:sldId id="532" r:id="rId121"/>
    <p:sldId id="533" r:id="rId122"/>
    <p:sldId id="534" r:id="rId123"/>
    <p:sldId id="535" r:id="rId124"/>
    <p:sldId id="536" r:id="rId125"/>
    <p:sldId id="537" r:id="rId126"/>
    <p:sldId id="538" r:id="rId127"/>
    <p:sldId id="539" r:id="rId128"/>
    <p:sldId id="540" r:id="rId129"/>
    <p:sldId id="541" r:id="rId130"/>
    <p:sldId id="542" r:id="rId131"/>
    <p:sldId id="543" r:id="rId132"/>
    <p:sldId id="544" r:id="rId133"/>
    <p:sldId id="545" r:id="rId134"/>
    <p:sldId id="546" r:id="rId135"/>
    <p:sldId id="547" r:id="rId136"/>
    <p:sldId id="548" r:id="rId137"/>
    <p:sldId id="549" r:id="rId138"/>
    <p:sldId id="550" r:id="rId139"/>
    <p:sldId id="551" r:id="rId140"/>
    <p:sldId id="552" r:id="rId141"/>
    <p:sldId id="553" r:id="rId142"/>
    <p:sldId id="554" r:id="rId143"/>
    <p:sldId id="555" r:id="rId144"/>
    <p:sldId id="556" r:id="rId145"/>
    <p:sldId id="557" r:id="rId146"/>
    <p:sldId id="558" r:id="rId147"/>
    <p:sldId id="559" r:id="rId148"/>
    <p:sldId id="560" r:id="rId149"/>
    <p:sldId id="561" r:id="rId150"/>
    <p:sldId id="562" r:id="rId151"/>
    <p:sldId id="563" r:id="rId152"/>
    <p:sldId id="564" r:id="rId153"/>
    <p:sldId id="565" r:id="rId154"/>
    <p:sldId id="566" r:id="rId155"/>
    <p:sldId id="567" r:id="rId156"/>
    <p:sldId id="568" r:id="rId157"/>
    <p:sldId id="569" r:id="rId158"/>
    <p:sldId id="570" r:id="rId159"/>
    <p:sldId id="571" r:id="rId160"/>
    <p:sldId id="572" r:id="rId161"/>
    <p:sldId id="573" r:id="rId162"/>
    <p:sldId id="574" r:id="rId163"/>
    <p:sldId id="575" r:id="rId164"/>
    <p:sldId id="576" r:id="rId165"/>
    <p:sldId id="577" r:id="rId166"/>
    <p:sldId id="578" r:id="rId167"/>
    <p:sldId id="579" r:id="rId168"/>
    <p:sldId id="580" r:id="rId169"/>
    <p:sldId id="581" r:id="rId170"/>
    <p:sldId id="582" r:id="rId171"/>
    <p:sldId id="583" r:id="rId172"/>
    <p:sldId id="584" r:id="rId173"/>
    <p:sldId id="585" r:id="rId174"/>
    <p:sldId id="586" r:id="rId175"/>
    <p:sldId id="587" r:id="rId176"/>
    <p:sldId id="588" r:id="rId177"/>
    <p:sldId id="589" r:id="rId178"/>
    <p:sldId id="590" r:id="rId179"/>
    <p:sldId id="591" r:id="rId180"/>
    <p:sldId id="592" r:id="rId181"/>
    <p:sldId id="593" r:id="rId182"/>
    <p:sldId id="594" r:id="rId183"/>
    <p:sldId id="595" r:id="rId184"/>
    <p:sldId id="596" r:id="rId185"/>
    <p:sldId id="597" r:id="rId186"/>
    <p:sldId id="598" r:id="rId187"/>
    <p:sldId id="599" r:id="rId188"/>
    <p:sldId id="600" r:id="rId189"/>
    <p:sldId id="601" r:id="rId190"/>
    <p:sldId id="602" r:id="rId191"/>
    <p:sldId id="603" r:id="rId192"/>
    <p:sldId id="604" r:id="rId193"/>
    <p:sldId id="605" r:id="rId194"/>
    <p:sldId id="606" r:id="rId195"/>
    <p:sldId id="607" r:id="rId196"/>
    <p:sldId id="608" r:id="rId197"/>
    <p:sldId id="609" r:id="rId198"/>
    <p:sldId id="610" r:id="rId199"/>
    <p:sldId id="611" r:id="rId200"/>
    <p:sldId id="612" r:id="rId201"/>
    <p:sldId id="613" r:id="rId202"/>
    <p:sldId id="614" r:id="rId203"/>
    <p:sldId id="615" r:id="rId204"/>
    <p:sldId id="616" r:id="rId205"/>
    <p:sldId id="617" r:id="rId206"/>
    <p:sldId id="618" r:id="rId207"/>
    <p:sldId id="619" r:id="rId208"/>
    <p:sldId id="620" r:id="rId209"/>
    <p:sldId id="621" r:id="rId210"/>
    <p:sldId id="622" r:id="rId211"/>
    <p:sldId id="623" r:id="rId212"/>
    <p:sldId id="624" r:id="rId213"/>
    <p:sldId id="625" r:id="rId2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6"/>
      <p:bold r:id="rId217"/>
      <p:italic r:id="rId218"/>
      <p:boldItalic r:id="rId219"/>
    </p:embeddedFont>
    <p:embeddedFont>
      <p:font typeface="Calibri Light" panose="020F0302020204030204" pitchFamily="34" charset="0"/>
      <p:regular r:id="rId220"/>
      <p:italic r:id="rId221"/>
    </p:embeddedFont>
    <p:embeddedFont>
      <p:font typeface="Cambria Math" panose="02040503050406030204" pitchFamily="18" charset="0"/>
      <p:regular r:id="rId222"/>
    </p:embeddedFont>
    <p:embeddedFont>
      <p:font typeface="Consolas" panose="020B0609020204030204" pitchFamily="49" charset="0"/>
      <p:regular r:id="rId223"/>
      <p:bold r:id="rId224"/>
      <p:italic r:id="rId225"/>
      <p:boldItalic r:id="rId226"/>
    </p:embeddedFont>
    <p:embeddedFont>
      <p:font typeface="Segoe Print" panose="02000800000000000000" pitchFamily="2" charset="0"/>
      <p:bold r:id="rId2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niel Weld" initials="" lastIdx="3" clrIdx="0"/>
  <p:cmAuthor id="1" name="Arman Cohan" initials="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20FC"/>
    <a:srgbClr val="C5D9FF"/>
    <a:srgbClr val="000000"/>
    <a:srgbClr val="3D63A7"/>
    <a:srgbClr val="7A94C3"/>
    <a:srgbClr val="D3DBEB"/>
    <a:srgbClr val="FFFFFF"/>
    <a:srgbClr val="DAE3F3"/>
    <a:srgbClr val="4472C5"/>
    <a:srgbClr val="E0E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02C90D-13B6-4932-A1C5-22D2ACD22940}">
  <a:tblStyle styleId="{9C02C90D-13B6-4932-A1C5-22D2ACD229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1"/>
    <p:restoredTop sz="82041"/>
  </p:normalViewPr>
  <p:slideViewPr>
    <p:cSldViewPr snapToGrid="0">
      <p:cViewPr varScale="1">
        <p:scale>
          <a:sx n="133" d="100"/>
          <a:sy n="133" d="100"/>
        </p:scale>
        <p:origin x="128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font" Target="fonts/font11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font" Target="fonts/font1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font" Target="fonts/font12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font" Target="fonts/font2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commentAuthors" Target="commentAuthor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font" Target="fonts/font3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presProps" Target="pres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font" Target="fonts/font4.fntdata"/><Relationship Id="rId230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font" Target="fonts/font5.fntdata"/><Relationship Id="rId225" Type="http://schemas.openxmlformats.org/officeDocument/2006/relationships/font" Target="fonts/font10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231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font" Target="fonts/font6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font" Target="fonts/font7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font" Target="fonts/font8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font" Target="fonts/font9.fntdata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19:25:4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2F2EB-14FF-7541-990E-F5CC49306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7AF39-FAE3-1148-827C-F82B47244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31C3F-13A2-944C-B1F1-320679171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FFB1-938F-8B4C-86F5-E68F34231051}" type="datetime1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9B65C-3EB7-2549-B234-8707F9C8D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8F0FF-A4C7-994E-9B49-BC8DC53AE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7962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FA2C-7AFA-5743-8361-BD4A039E4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36363-2D42-2E4E-BD88-521AB47DE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DC6AA-58BA-4049-A3D1-D56DE80A9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5F278-60A8-B44C-95EF-309A113FFB7A}" type="datetime1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F0491-647B-4F44-8453-BB1178870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89E42-041A-904F-A9F2-870BC41C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90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EF0B1-A303-3D44-AD42-E6BF3B0764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95EB90-5372-9F48-8CFB-FA6E56A99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A213F-A664-224F-9B7F-7B17850CE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6DD4E-2C59-D143-8804-9EEF1FB247B8}" type="datetime1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6863C-992F-F048-92C4-0FE0316BE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645F1-50FA-FB44-93A7-13F071194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1550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E91E-FCE2-E449-BBFA-B2772E3A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0CD04-CB68-1D49-8EFB-B0F105EC5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AAA4E-9AA1-5143-A5A2-A35F73E90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54337-6EA9-FF43-9AD5-0605482C2C9A}" type="datetime1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52C96-2480-E449-ABCB-4B3073682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5C2E3-8507-8642-8D30-8AA250596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023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70CB6-13F1-074C-BB1D-E612A5D66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F0381-C2B4-9B4B-A6C3-A07E07FCF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D560D-8087-9440-A8AC-AA8A37FBB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B1B4-0C99-5D43-965F-5D673E38F9F6}" type="datetime1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DC179-8E04-C44B-B206-37E155BB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72038-C702-1144-B482-CECC88BD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912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CBE1-CAA7-D640-B04B-8CE869B7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BCFAA-C7EC-5647-A3D4-C0DB115790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28271-CAC5-4F49-9D62-D61AB572A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D5258-B4EE-6B4F-BE26-FC2CE1D8F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37DF3-8453-884D-A211-63B5EC45B66D}" type="datetime1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EDC9B-22A5-9143-B292-B1C4BB3DE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8C3B4-8821-9041-AEE9-84F9AF9A4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799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25D49-FBB7-FD4E-9093-6F049B697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7E014B-6B0B-F84F-8DDE-770AB4756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3CF05-047B-1648-8B35-75BBF129B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AD1C9-C44F-1442-94FF-7E3729116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9282EC-0C98-C64F-9BC7-48C470951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2A5104-5DA8-AA4A-AC8D-95C1D75EC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B9EC-47A2-CB41-AA48-F1C03D8CB0E4}" type="datetime1">
              <a:rPr lang="en-US" smtClean="0"/>
              <a:t>5/11/20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F44766-4EC2-DD40-98B1-F83C7F27B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6BCD57-2162-FA4B-BA35-996E79346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06404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BD437-F434-A54B-981A-C9BDD80D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295FD9-7134-BB44-960F-AE9FF0859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96A51-DC7A-4348-84D6-672CFF6D4C83}" type="datetime1">
              <a:rPr lang="en-US" smtClean="0"/>
              <a:t>5/11/20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78A97-D9C4-0442-978B-59EEFC26E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7C57C7-A4EA-B846-AB7C-637D7B50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1260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A68C8A-28F0-304C-A5BA-F68037CAD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CFF5A-D3D1-5F45-8BEF-7D07B7219810}" type="datetime1">
              <a:rPr lang="en-US" smtClean="0"/>
              <a:t>5/11/20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DB06A9-3804-774A-ADB1-4104A22EF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A8E72-782E-0C41-A0FB-A13AC8E36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0153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6A67-1749-5B4F-BE1F-AE8EDB8B0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2B41-1338-5545-9245-84B333E40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103AC-01C9-6449-992C-2FDA30F7C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3D050-CD6F-9C42-AE0E-7FABEA0B7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B9FBE-82C0-3545-8717-DACD8609F0F3}" type="datetime1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489FA-EB4D-2745-A997-9C10AD68A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4CAF0-81CF-E247-B640-BB243C586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8384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312B8-13CB-2B49-92E3-FFC035B57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8398CA-A980-4D4C-95F6-074EB0793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E9B75F-9584-6349-BD34-089B686DE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B6952F-75FF-DC44-848E-CE2EB275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81DE8-3302-BA48-9BEF-B34007530499}" type="datetime1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12909-F4E9-A44F-8D73-6598ACDF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85AB7-1ACC-EA4D-999E-AD59E3F5B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3677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53E9F0-EA2E-E642-8995-160F9D3C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69A63-D5C2-3B49-AB47-131162D56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25F6C-31C8-4044-8B5B-464EFD5E0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F0157-BA30-F34D-A0DC-E33A98DF0AD4}" type="datetime1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55825-A3C4-D14D-9731-60251ACA5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CABE6-C61D-0944-AC10-1E6BBD1B6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8455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7" Type="http://schemas.openxmlformats.org/officeDocument/2006/relationships/image" Target="../media/image210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10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10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8.xml"/><Relationship Id="rId9" Type="http://schemas.openxmlformats.org/officeDocument/2006/relationships/image" Target="../media/image2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10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28.png"/><Relationship Id="rId4" Type="http://schemas.openxmlformats.org/officeDocument/2006/relationships/customXml" Target="../ink/ink9.xml"/><Relationship Id="rId9" Type="http://schemas.openxmlformats.org/officeDocument/2006/relationships/image" Target="../media/image27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tiff"/><Relationship Id="rId7" Type="http://schemas.openxmlformats.org/officeDocument/2006/relationships/image" Target="../media/image210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9" Type="http://schemas.openxmlformats.org/officeDocument/2006/relationships/image" Target="../media/image27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70.png"/><Relationship Id="rId3" Type="http://schemas.openxmlformats.org/officeDocument/2006/relationships/image" Target="../media/image22.tiff"/><Relationship Id="rId7" Type="http://schemas.openxmlformats.org/officeDocument/2006/relationships/image" Target="../media/image210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9" Type="http://schemas.openxmlformats.org/officeDocument/2006/relationships/image" Target="../media/image27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70.png"/><Relationship Id="rId3" Type="http://schemas.openxmlformats.org/officeDocument/2006/relationships/image" Target="../media/image22.tiff"/><Relationship Id="rId7" Type="http://schemas.openxmlformats.org/officeDocument/2006/relationships/image" Target="../media/image210.png"/><Relationship Id="rId12" Type="http://schemas.openxmlformats.org/officeDocument/2006/relationships/image" Target="../media/image29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9" Type="http://schemas.openxmlformats.org/officeDocument/2006/relationships/image" Target="../media/image27.png"/><Relationship Id="rId14" Type="http://schemas.openxmlformats.org/officeDocument/2006/relationships/image" Target="../media/image28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70.png"/><Relationship Id="rId3" Type="http://schemas.openxmlformats.org/officeDocument/2006/relationships/image" Target="../media/image22.tiff"/><Relationship Id="rId7" Type="http://schemas.openxmlformats.org/officeDocument/2006/relationships/image" Target="../media/image210.png"/><Relationship Id="rId12" Type="http://schemas.openxmlformats.org/officeDocument/2006/relationships/image" Target="../media/image29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9" Type="http://schemas.openxmlformats.org/officeDocument/2006/relationships/image" Target="../media/image27.png"/><Relationship Id="rId14" Type="http://schemas.openxmlformats.org/officeDocument/2006/relationships/image" Target="../media/image280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70.png"/><Relationship Id="rId3" Type="http://schemas.openxmlformats.org/officeDocument/2006/relationships/image" Target="../media/image22.tiff"/><Relationship Id="rId7" Type="http://schemas.openxmlformats.org/officeDocument/2006/relationships/image" Target="../media/image210.png"/><Relationship Id="rId12" Type="http://schemas.openxmlformats.org/officeDocument/2006/relationships/image" Target="../media/image29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5" Type="http://schemas.openxmlformats.org/officeDocument/2006/relationships/image" Target="../media/image30.png"/><Relationship Id="rId10" Type="http://schemas.openxmlformats.org/officeDocument/2006/relationships/image" Target="../media/image28.png"/><Relationship Id="rId9" Type="http://schemas.openxmlformats.org/officeDocument/2006/relationships/image" Target="../media/image27.png"/><Relationship Id="rId14" Type="http://schemas.openxmlformats.org/officeDocument/2006/relationships/image" Target="../media/image28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70.png"/><Relationship Id="rId3" Type="http://schemas.openxmlformats.org/officeDocument/2006/relationships/image" Target="../media/image22.tiff"/><Relationship Id="rId7" Type="http://schemas.openxmlformats.org/officeDocument/2006/relationships/image" Target="../media/image210.png"/><Relationship Id="rId12" Type="http://schemas.openxmlformats.org/officeDocument/2006/relationships/image" Target="../media/image29.png"/><Relationship Id="rId2" Type="http://schemas.openxmlformats.org/officeDocument/2006/relationships/image" Target="../media/image23.tiff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5" Type="http://schemas.openxmlformats.org/officeDocument/2006/relationships/image" Target="../media/image30.png"/><Relationship Id="rId10" Type="http://schemas.openxmlformats.org/officeDocument/2006/relationships/image" Target="../media/image28.png"/><Relationship Id="rId9" Type="http://schemas.openxmlformats.org/officeDocument/2006/relationships/image" Target="../media/image27.png"/><Relationship Id="rId14" Type="http://schemas.openxmlformats.org/officeDocument/2006/relationships/image" Target="../media/image28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70.png"/><Relationship Id="rId3" Type="http://schemas.openxmlformats.org/officeDocument/2006/relationships/image" Target="../media/image22.tiff"/><Relationship Id="rId7" Type="http://schemas.openxmlformats.org/officeDocument/2006/relationships/image" Target="../media/image210.png"/><Relationship Id="rId12" Type="http://schemas.openxmlformats.org/officeDocument/2006/relationships/image" Target="../media/image29.png"/><Relationship Id="rId2" Type="http://schemas.openxmlformats.org/officeDocument/2006/relationships/image" Target="../media/image23.tiff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5" Type="http://schemas.openxmlformats.org/officeDocument/2006/relationships/image" Target="../media/image30.png"/><Relationship Id="rId10" Type="http://schemas.openxmlformats.org/officeDocument/2006/relationships/image" Target="../media/image28.png"/><Relationship Id="rId9" Type="http://schemas.openxmlformats.org/officeDocument/2006/relationships/image" Target="../media/image27.png"/><Relationship Id="rId14" Type="http://schemas.openxmlformats.org/officeDocument/2006/relationships/image" Target="../media/image28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emojipedia.org/person-facepalm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39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39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39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7" Type="http://schemas.openxmlformats.org/officeDocument/2006/relationships/image" Target="../media/image370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9" Type="http://schemas.openxmlformats.org/officeDocument/2006/relationships/image" Target="../media/image22.tiff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7" Type="http://schemas.openxmlformats.org/officeDocument/2006/relationships/image" Target="../media/image370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22.tiff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7" Type="http://schemas.openxmlformats.org/officeDocument/2006/relationships/image" Target="../media/image370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9" Type="http://schemas.openxmlformats.org/officeDocument/2006/relationships/image" Target="../media/image420.png"/><Relationship Id="rId4" Type="http://schemas.openxmlformats.org/officeDocument/2006/relationships/image" Target="../media/image38.png"/><Relationship Id="rId9" Type="http://schemas.openxmlformats.org/officeDocument/2006/relationships/image" Target="../media/image22.tiff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21" Type="http://schemas.openxmlformats.org/officeDocument/2006/relationships/image" Target="../media/image450.png"/><Relationship Id="rId7" Type="http://schemas.openxmlformats.org/officeDocument/2006/relationships/image" Target="../media/image370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9" Type="http://schemas.openxmlformats.org/officeDocument/2006/relationships/image" Target="../media/image420.png"/><Relationship Id="rId4" Type="http://schemas.openxmlformats.org/officeDocument/2006/relationships/image" Target="../media/image38.png"/><Relationship Id="rId9" Type="http://schemas.openxmlformats.org/officeDocument/2006/relationships/image" Target="../media/image22.tiff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21" Type="http://schemas.openxmlformats.org/officeDocument/2006/relationships/image" Target="../media/image450.png"/><Relationship Id="rId7" Type="http://schemas.openxmlformats.org/officeDocument/2006/relationships/image" Target="../media/image370.png"/><Relationship Id="rId2" Type="http://schemas.openxmlformats.org/officeDocument/2006/relationships/image" Target="../media/image23.tiff"/><Relationship Id="rId20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9" Type="http://schemas.openxmlformats.org/officeDocument/2006/relationships/image" Target="../media/image420.png"/><Relationship Id="rId4" Type="http://schemas.openxmlformats.org/officeDocument/2006/relationships/image" Target="../media/image38.png"/><Relationship Id="rId9" Type="http://schemas.openxmlformats.org/officeDocument/2006/relationships/image" Target="../media/image22.tiff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21" Type="http://schemas.openxmlformats.org/officeDocument/2006/relationships/image" Target="../media/image450.png"/><Relationship Id="rId7" Type="http://schemas.openxmlformats.org/officeDocument/2006/relationships/image" Target="../media/image370.png"/><Relationship Id="rId2" Type="http://schemas.openxmlformats.org/officeDocument/2006/relationships/image" Target="../media/image23.tiff"/><Relationship Id="rId20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9" Type="http://schemas.openxmlformats.org/officeDocument/2006/relationships/image" Target="../media/image420.png"/><Relationship Id="rId4" Type="http://schemas.openxmlformats.org/officeDocument/2006/relationships/image" Target="../media/image38.png"/><Relationship Id="rId9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3.png"/><Relationship Id="rId21" Type="http://schemas.openxmlformats.org/officeDocument/2006/relationships/image" Target="../media/image450.png"/><Relationship Id="rId7" Type="http://schemas.openxmlformats.org/officeDocument/2006/relationships/image" Target="../media/image370.png"/><Relationship Id="rId17" Type="http://schemas.openxmlformats.org/officeDocument/2006/relationships/image" Target="../media/image22.tiff"/><Relationship Id="rId2" Type="http://schemas.openxmlformats.org/officeDocument/2006/relationships/image" Target="../media/image23.tiff"/><Relationship Id="rId16" Type="http://schemas.openxmlformats.org/officeDocument/2006/relationships/image" Target="../media/image45.png"/><Relationship Id="rId20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5" Type="http://schemas.microsoft.com/office/2007/relationships/hdphoto" Target="../media/hdphoto2.wdp"/><Relationship Id="rId10" Type="http://schemas.microsoft.com/office/2007/relationships/hdphoto" Target="../media/hdphoto1.wdp"/><Relationship Id="rId19" Type="http://schemas.openxmlformats.org/officeDocument/2006/relationships/image" Target="../media/image420.png"/><Relationship Id="rId4" Type="http://schemas.openxmlformats.org/officeDocument/2006/relationships/image" Target="../media/image38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3.png"/><Relationship Id="rId21" Type="http://schemas.openxmlformats.org/officeDocument/2006/relationships/image" Target="../media/image450.png"/><Relationship Id="rId7" Type="http://schemas.openxmlformats.org/officeDocument/2006/relationships/image" Target="../media/image370.png"/><Relationship Id="rId17" Type="http://schemas.openxmlformats.org/officeDocument/2006/relationships/image" Target="../media/image22.tiff"/><Relationship Id="rId2" Type="http://schemas.openxmlformats.org/officeDocument/2006/relationships/image" Target="../media/image23.tiff"/><Relationship Id="rId16" Type="http://schemas.openxmlformats.org/officeDocument/2006/relationships/image" Target="../media/image45.png"/><Relationship Id="rId20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5" Type="http://schemas.microsoft.com/office/2007/relationships/hdphoto" Target="../media/hdphoto2.wdp"/><Relationship Id="rId10" Type="http://schemas.microsoft.com/office/2007/relationships/hdphoto" Target="../media/hdphoto1.wdp"/><Relationship Id="rId19" Type="http://schemas.openxmlformats.org/officeDocument/2006/relationships/image" Target="../media/image420.png"/><Relationship Id="rId4" Type="http://schemas.openxmlformats.org/officeDocument/2006/relationships/image" Target="../media/image38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7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3.png"/><Relationship Id="rId18" Type="http://schemas.openxmlformats.org/officeDocument/2006/relationships/image" Target="../media/image22.tiff"/><Relationship Id="rId21" Type="http://schemas.openxmlformats.org/officeDocument/2006/relationships/image" Target="../media/image450.png"/><Relationship Id="rId7" Type="http://schemas.openxmlformats.org/officeDocument/2006/relationships/image" Target="../media/image370.png"/><Relationship Id="rId12" Type="http://schemas.microsoft.com/office/2007/relationships/hdphoto" Target="../media/hdphoto1.wdp"/><Relationship Id="rId17" Type="http://schemas.openxmlformats.org/officeDocument/2006/relationships/image" Target="../media/image46.png"/><Relationship Id="rId2" Type="http://schemas.openxmlformats.org/officeDocument/2006/relationships/image" Target="../media/image23.tiff"/><Relationship Id="rId16" Type="http://schemas.openxmlformats.org/officeDocument/2006/relationships/image" Target="../media/image45.png"/><Relationship Id="rId20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36.png"/><Relationship Id="rId5" Type="http://schemas.openxmlformats.org/officeDocument/2006/relationships/image" Target="../media/image39.png"/><Relationship Id="rId15" Type="http://schemas.microsoft.com/office/2007/relationships/hdphoto" Target="../media/hdphoto2.wdp"/><Relationship Id="rId10" Type="http://schemas.microsoft.com/office/2007/relationships/hdphoto" Target="../media/hdphoto3.wdp"/><Relationship Id="rId19" Type="http://schemas.openxmlformats.org/officeDocument/2006/relationships/image" Target="../media/image420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41.png"/><Relationship Id="rId22" Type="http://schemas.openxmlformats.org/officeDocument/2006/relationships/image" Target="../media/image47.png"/></Relationships>
</file>

<file path=ppt/slides/_rels/slide153.xml.rels><?xml version="1.0" encoding="UTF-8" standalone="yes"?>
<Relationships xmlns="http://schemas.openxmlformats.org/package/2006/relationships"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154.xml.rels><?xml version="1.0" encoding="UTF-8" standalone="yes"?>
<Relationships xmlns="http://schemas.openxmlformats.org/package/2006/relationships"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63.png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156.xml.rels><?xml version="1.0" encoding="UTF-8" standalone="yes"?>
<Relationships xmlns="http://schemas.openxmlformats.org/package/2006/relationships"><Relationship Id="rId13" Type="http://schemas.microsoft.com/office/2007/relationships/hdphoto" Target="../media/hdphoto5.wdp"/><Relationship Id="rId3" Type="http://schemas.openxmlformats.org/officeDocument/2006/relationships/image" Target="../media/image57.png"/><Relationship Id="rId7" Type="http://schemas.openxmlformats.org/officeDocument/2006/relationships/image" Target="../media/image50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63.png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157.xml.rels><?xml version="1.0" encoding="UTF-8" standalone="yes"?>
<Relationships xmlns="http://schemas.openxmlformats.org/package/2006/relationships"><Relationship Id="rId13" Type="http://schemas.microsoft.com/office/2007/relationships/hdphoto" Target="../media/hdphoto5.wdp"/><Relationship Id="rId3" Type="http://schemas.openxmlformats.org/officeDocument/2006/relationships/image" Target="../media/image57.png"/><Relationship Id="rId7" Type="http://schemas.openxmlformats.org/officeDocument/2006/relationships/image" Target="../media/image50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63.png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4.png"/><Relationship Id="rId10" Type="http://schemas.openxmlformats.org/officeDocument/2006/relationships/image" Target="../media/image62.png"/><Relationship Id="rId4" Type="http://schemas.openxmlformats.org/officeDocument/2006/relationships/image" Target="../media/image48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7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4.png"/><Relationship Id="rId10" Type="http://schemas.openxmlformats.org/officeDocument/2006/relationships/image" Target="../media/image62.png"/><Relationship Id="rId4" Type="http://schemas.openxmlformats.org/officeDocument/2006/relationships/image" Target="../media/image48.png"/><Relationship Id="rId9" Type="http://schemas.microsoft.com/office/2007/relationships/hdphoto" Target="../media/hdphoto6.wdp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7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4.png"/><Relationship Id="rId10" Type="http://schemas.openxmlformats.org/officeDocument/2006/relationships/image" Target="../media/image62.png"/><Relationship Id="rId4" Type="http://schemas.openxmlformats.org/officeDocument/2006/relationships/image" Target="../media/image48.png"/><Relationship Id="rId9" Type="http://schemas.microsoft.com/office/2007/relationships/hdphoto" Target="../media/hdphoto6.wdp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7" Type="http://schemas.openxmlformats.org/officeDocument/2006/relationships/image" Target="../media/image2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7" Type="http://schemas.openxmlformats.org/officeDocument/2006/relationships/image" Target="../media/image21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7" Type="http://schemas.openxmlformats.org/officeDocument/2006/relationships/image" Target="../media/image21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7" Type="http://schemas.openxmlformats.org/officeDocument/2006/relationships/image" Target="../media/image21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7" Type="http://schemas.openxmlformats.org/officeDocument/2006/relationships/image" Target="../media/image21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13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0" y="1068945"/>
            <a:ext cx="9144000" cy="11260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Not All </a:t>
            </a:r>
            <a:r>
              <a:rPr lang="en-US" sz="3200" b="1" dirty="0"/>
              <a:t>Claims</a:t>
            </a:r>
            <a:r>
              <a:rPr lang="en-US" sz="3200" dirty="0"/>
              <a:t> are Created Equal: </a:t>
            </a:r>
            <a:br>
              <a:rPr lang="en-US" sz="3200" dirty="0"/>
            </a:br>
            <a:r>
              <a:rPr lang="en-US" sz="2800" dirty="0"/>
              <a:t>Choosing the Right Statistical Approach to Assess </a:t>
            </a:r>
            <a:r>
              <a:rPr lang="en-US" sz="2800" b="1" dirty="0"/>
              <a:t>Hypotheses</a:t>
            </a:r>
            <a:endParaRPr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63F22B-11A1-4C4E-85E7-1F109D832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56" y="120193"/>
            <a:ext cx="2656241" cy="43579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DDA61676-0FCF-FD48-9833-91352C927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664" y="4468910"/>
            <a:ext cx="605005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Erfan</a:t>
            </a:r>
            <a:r>
              <a:rPr lang="en-US" altLang="en-US" sz="11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100" dirty="0" err="1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Sadeqi-Azer</a:t>
            </a:r>
            <a:r>
              <a:rPr lang="en-US" altLang="en-US" sz="11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(Indiana U </a:t>
            </a:r>
            <a:r>
              <a:rPr lang="en-US" altLang="en-US" sz="11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Google</a:t>
            </a:r>
            <a:r>
              <a:rPr lang="en-US" altLang="en-US" sz="11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en-US" sz="600" dirty="0"/>
              <a:t>           </a:t>
            </a:r>
            <a:r>
              <a:rPr lang="en-US" altLang="en-US" sz="11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Ashish Sabharwal (AI2)</a:t>
            </a:r>
            <a:r>
              <a:rPr lang="en-US" altLang="en-US" sz="6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</a:t>
            </a:r>
            <a:r>
              <a:rPr lang="en-US" altLang="en-US" sz="1100" dirty="0">
                <a:solidFill>
                  <a:srgbClr val="666666"/>
                </a:solidFill>
                <a:latin typeface="Arial" panose="020B0604020202020204" pitchFamily="34" charset="0"/>
              </a:rPr>
              <a:t>Dan Roth (UPenn)</a:t>
            </a:r>
            <a:r>
              <a:rPr lang="en-US" altLang="en-US" sz="600" dirty="0"/>
              <a:t>.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223206C-AE84-0146-8A3A-50113C7FF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029" y="3418917"/>
            <a:ext cx="1029000" cy="101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9C95D97-0CF6-934F-8226-AFBF90A08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160" y="3418917"/>
            <a:ext cx="1013250" cy="101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Image result for ashish sabharwal nlp">
            <a:extLst>
              <a:ext uri="{FF2B5EF4-FFF2-40B4-BE49-F238E27FC236}">
                <a16:creationId xmlns:a16="http://schemas.microsoft.com/office/drawing/2014/main" id="{5A0B40D5-F1BF-CB48-93DE-D2BC78CF0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014" y="3418917"/>
            <a:ext cx="1013250" cy="101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349A9E-C141-124C-AAC9-8B3004F2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31C7B5-F47D-194E-A940-28A12317EA24}"/>
              </a:ext>
            </a:extLst>
          </p:cNvPr>
          <p:cNvSpPr/>
          <p:nvPr/>
        </p:nvSpPr>
        <p:spPr>
          <a:xfrm>
            <a:off x="3969714" y="2561924"/>
            <a:ext cx="1058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ACL 2020</a:t>
            </a:r>
          </a:p>
        </p:txBody>
      </p:sp>
    </p:spTree>
    <p:extLst>
      <p:ext uri="{BB962C8B-B14F-4D97-AF65-F5344CB8AC3E}">
        <p14:creationId xmlns:p14="http://schemas.microsoft.com/office/powerpoint/2010/main" val="3038766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0CC6-6CAE-A945-8288-58851A76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3981D2-B06C-3F48-BCB6-BEF755DF2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47" y="2263452"/>
            <a:ext cx="2651759" cy="233235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ED258DE-06CB-494E-8A8F-000B907D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689CE4-B199-AC4F-8CF3-94F4AEC01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140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179891C-34A9-A047-B0A0-E2273C34B9FE}"/>
              </a:ext>
            </a:extLst>
          </p:cNvPr>
          <p:cNvSpPr/>
          <p:nvPr/>
        </p:nvSpPr>
        <p:spPr>
          <a:xfrm>
            <a:off x="3434517" y="1242616"/>
            <a:ext cx="5215941" cy="3708224"/>
          </a:xfrm>
          <a:custGeom>
            <a:avLst/>
            <a:gdLst>
              <a:gd name="connsiteX0" fmla="*/ 0 w 5215941"/>
              <a:gd name="connsiteY0" fmla="*/ 821335 h 3708224"/>
              <a:gd name="connsiteX1" fmla="*/ 821335 w 5215941"/>
              <a:gd name="connsiteY1" fmla="*/ 0 h 3708224"/>
              <a:gd name="connsiteX2" fmla="*/ 1452613 w 5215941"/>
              <a:gd name="connsiteY2" fmla="*/ 0 h 3708224"/>
              <a:gd name="connsiteX3" fmla="*/ 1976693 w 5215941"/>
              <a:gd name="connsiteY3" fmla="*/ 0 h 3708224"/>
              <a:gd name="connsiteX4" fmla="*/ 2607971 w 5215941"/>
              <a:gd name="connsiteY4" fmla="*/ 0 h 3708224"/>
              <a:gd name="connsiteX5" fmla="*/ 3096318 w 5215941"/>
              <a:gd name="connsiteY5" fmla="*/ 0 h 3708224"/>
              <a:gd name="connsiteX6" fmla="*/ 3727595 w 5215941"/>
              <a:gd name="connsiteY6" fmla="*/ 0 h 3708224"/>
              <a:gd name="connsiteX7" fmla="*/ 4394606 w 5215941"/>
              <a:gd name="connsiteY7" fmla="*/ 0 h 3708224"/>
              <a:gd name="connsiteX8" fmla="*/ 5215941 w 5215941"/>
              <a:gd name="connsiteY8" fmla="*/ 821335 h 3708224"/>
              <a:gd name="connsiteX9" fmla="*/ 5215941 w 5215941"/>
              <a:gd name="connsiteY9" fmla="*/ 1379035 h 3708224"/>
              <a:gd name="connsiteX10" fmla="*/ 5215941 w 5215941"/>
              <a:gd name="connsiteY10" fmla="*/ 1854112 h 3708224"/>
              <a:gd name="connsiteX11" fmla="*/ 5215941 w 5215941"/>
              <a:gd name="connsiteY11" fmla="*/ 2308534 h 3708224"/>
              <a:gd name="connsiteX12" fmla="*/ 5215941 w 5215941"/>
              <a:gd name="connsiteY12" fmla="*/ 2886889 h 3708224"/>
              <a:gd name="connsiteX13" fmla="*/ 4394606 w 5215941"/>
              <a:gd name="connsiteY13" fmla="*/ 3708224 h 3708224"/>
              <a:gd name="connsiteX14" fmla="*/ 3906259 w 5215941"/>
              <a:gd name="connsiteY14" fmla="*/ 3708224 h 3708224"/>
              <a:gd name="connsiteX15" fmla="*/ 3239248 w 5215941"/>
              <a:gd name="connsiteY15" fmla="*/ 3708224 h 3708224"/>
              <a:gd name="connsiteX16" fmla="*/ 2643703 w 5215941"/>
              <a:gd name="connsiteY16" fmla="*/ 3708224 h 3708224"/>
              <a:gd name="connsiteX17" fmla="*/ 1976693 w 5215941"/>
              <a:gd name="connsiteY17" fmla="*/ 3708224 h 3708224"/>
              <a:gd name="connsiteX18" fmla="*/ 1345415 w 5215941"/>
              <a:gd name="connsiteY18" fmla="*/ 3708224 h 3708224"/>
              <a:gd name="connsiteX19" fmla="*/ 821335 w 5215941"/>
              <a:gd name="connsiteY19" fmla="*/ 3708224 h 3708224"/>
              <a:gd name="connsiteX20" fmla="*/ 0 w 5215941"/>
              <a:gd name="connsiteY20" fmla="*/ 2886889 h 3708224"/>
              <a:gd name="connsiteX21" fmla="*/ 0 w 5215941"/>
              <a:gd name="connsiteY21" fmla="*/ 2391156 h 3708224"/>
              <a:gd name="connsiteX22" fmla="*/ 0 w 5215941"/>
              <a:gd name="connsiteY22" fmla="*/ 1936734 h 3708224"/>
              <a:gd name="connsiteX23" fmla="*/ 0 w 5215941"/>
              <a:gd name="connsiteY23" fmla="*/ 1379035 h 3708224"/>
              <a:gd name="connsiteX24" fmla="*/ 0 w 5215941"/>
              <a:gd name="connsiteY24" fmla="*/ 821335 h 370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15941" h="3708224" fill="none" extrusionOk="0">
                <a:moveTo>
                  <a:pt x="0" y="821335"/>
                </a:moveTo>
                <a:cubicBezTo>
                  <a:pt x="-59754" y="487679"/>
                  <a:pt x="352163" y="-20647"/>
                  <a:pt x="821335" y="0"/>
                </a:cubicBezTo>
                <a:cubicBezTo>
                  <a:pt x="1000202" y="-22364"/>
                  <a:pt x="1175018" y="36002"/>
                  <a:pt x="1452613" y="0"/>
                </a:cubicBezTo>
                <a:cubicBezTo>
                  <a:pt x="1730208" y="-36002"/>
                  <a:pt x="1723384" y="60982"/>
                  <a:pt x="1976693" y="0"/>
                </a:cubicBezTo>
                <a:cubicBezTo>
                  <a:pt x="2230002" y="-60982"/>
                  <a:pt x="2468002" y="31899"/>
                  <a:pt x="2607971" y="0"/>
                </a:cubicBezTo>
                <a:cubicBezTo>
                  <a:pt x="2747940" y="-31899"/>
                  <a:pt x="2978466" y="41422"/>
                  <a:pt x="3096318" y="0"/>
                </a:cubicBezTo>
                <a:cubicBezTo>
                  <a:pt x="3214170" y="-41422"/>
                  <a:pt x="3423611" y="66675"/>
                  <a:pt x="3727595" y="0"/>
                </a:cubicBezTo>
                <a:cubicBezTo>
                  <a:pt x="4031579" y="-66675"/>
                  <a:pt x="4156278" y="60470"/>
                  <a:pt x="4394606" y="0"/>
                </a:cubicBezTo>
                <a:cubicBezTo>
                  <a:pt x="4769391" y="44200"/>
                  <a:pt x="5220278" y="379475"/>
                  <a:pt x="5215941" y="821335"/>
                </a:cubicBezTo>
                <a:cubicBezTo>
                  <a:pt x="5269331" y="993475"/>
                  <a:pt x="5152432" y="1177169"/>
                  <a:pt x="5215941" y="1379035"/>
                </a:cubicBezTo>
                <a:cubicBezTo>
                  <a:pt x="5279450" y="1580901"/>
                  <a:pt x="5194382" y="1756235"/>
                  <a:pt x="5215941" y="1854112"/>
                </a:cubicBezTo>
                <a:cubicBezTo>
                  <a:pt x="5237500" y="1951989"/>
                  <a:pt x="5201593" y="2084097"/>
                  <a:pt x="5215941" y="2308534"/>
                </a:cubicBezTo>
                <a:cubicBezTo>
                  <a:pt x="5230289" y="2532971"/>
                  <a:pt x="5209148" y="2677727"/>
                  <a:pt x="5215941" y="2886889"/>
                </a:cubicBezTo>
                <a:cubicBezTo>
                  <a:pt x="5258792" y="3445237"/>
                  <a:pt x="4916667" y="3775939"/>
                  <a:pt x="4394606" y="3708224"/>
                </a:cubicBezTo>
                <a:cubicBezTo>
                  <a:pt x="4180048" y="3724123"/>
                  <a:pt x="4025440" y="3698520"/>
                  <a:pt x="3906259" y="3708224"/>
                </a:cubicBezTo>
                <a:cubicBezTo>
                  <a:pt x="3787078" y="3717928"/>
                  <a:pt x="3414029" y="3661916"/>
                  <a:pt x="3239248" y="3708224"/>
                </a:cubicBezTo>
                <a:cubicBezTo>
                  <a:pt x="3064467" y="3754532"/>
                  <a:pt x="2927956" y="3666768"/>
                  <a:pt x="2643703" y="3708224"/>
                </a:cubicBezTo>
                <a:cubicBezTo>
                  <a:pt x="2359450" y="3749680"/>
                  <a:pt x="2248738" y="3680033"/>
                  <a:pt x="1976693" y="3708224"/>
                </a:cubicBezTo>
                <a:cubicBezTo>
                  <a:pt x="1704648" y="3736415"/>
                  <a:pt x="1593867" y="3671487"/>
                  <a:pt x="1345415" y="3708224"/>
                </a:cubicBezTo>
                <a:cubicBezTo>
                  <a:pt x="1096963" y="3744961"/>
                  <a:pt x="1026297" y="3653263"/>
                  <a:pt x="821335" y="3708224"/>
                </a:cubicBezTo>
                <a:cubicBezTo>
                  <a:pt x="459816" y="3724011"/>
                  <a:pt x="-75721" y="3368204"/>
                  <a:pt x="0" y="2886889"/>
                </a:cubicBezTo>
                <a:cubicBezTo>
                  <a:pt x="-50150" y="2697848"/>
                  <a:pt x="56145" y="2501666"/>
                  <a:pt x="0" y="2391156"/>
                </a:cubicBezTo>
                <a:cubicBezTo>
                  <a:pt x="-56145" y="2280646"/>
                  <a:pt x="39267" y="2029433"/>
                  <a:pt x="0" y="1936734"/>
                </a:cubicBezTo>
                <a:cubicBezTo>
                  <a:pt x="-39267" y="1844035"/>
                  <a:pt x="37703" y="1644212"/>
                  <a:pt x="0" y="1379035"/>
                </a:cubicBezTo>
                <a:cubicBezTo>
                  <a:pt x="-37703" y="1113858"/>
                  <a:pt x="10978" y="998037"/>
                  <a:pt x="0" y="821335"/>
                </a:cubicBezTo>
                <a:close/>
              </a:path>
              <a:path w="5215941" h="3708224" stroke="0" extrusionOk="0">
                <a:moveTo>
                  <a:pt x="0" y="821335"/>
                </a:moveTo>
                <a:cubicBezTo>
                  <a:pt x="-50348" y="336668"/>
                  <a:pt x="326698" y="15398"/>
                  <a:pt x="821335" y="0"/>
                </a:cubicBezTo>
                <a:cubicBezTo>
                  <a:pt x="1071732" y="-68885"/>
                  <a:pt x="1305245" y="20083"/>
                  <a:pt x="1488346" y="0"/>
                </a:cubicBezTo>
                <a:cubicBezTo>
                  <a:pt x="1671447" y="-20083"/>
                  <a:pt x="1896529" y="18424"/>
                  <a:pt x="2048158" y="0"/>
                </a:cubicBezTo>
                <a:cubicBezTo>
                  <a:pt x="2199787" y="-18424"/>
                  <a:pt x="2465936" y="9114"/>
                  <a:pt x="2572238" y="0"/>
                </a:cubicBezTo>
                <a:cubicBezTo>
                  <a:pt x="2678540" y="-9114"/>
                  <a:pt x="3048961" y="14828"/>
                  <a:pt x="3203516" y="0"/>
                </a:cubicBezTo>
                <a:cubicBezTo>
                  <a:pt x="3358071" y="-14828"/>
                  <a:pt x="3596290" y="33680"/>
                  <a:pt x="3763328" y="0"/>
                </a:cubicBezTo>
                <a:cubicBezTo>
                  <a:pt x="3930366" y="-33680"/>
                  <a:pt x="4267762" y="47666"/>
                  <a:pt x="4394606" y="0"/>
                </a:cubicBezTo>
                <a:cubicBezTo>
                  <a:pt x="4836771" y="-109151"/>
                  <a:pt x="5150025" y="459328"/>
                  <a:pt x="5215941" y="821335"/>
                </a:cubicBezTo>
                <a:cubicBezTo>
                  <a:pt x="5243924" y="950500"/>
                  <a:pt x="5206356" y="1093008"/>
                  <a:pt x="5215941" y="1296412"/>
                </a:cubicBezTo>
                <a:cubicBezTo>
                  <a:pt x="5225526" y="1499816"/>
                  <a:pt x="5192973" y="1660573"/>
                  <a:pt x="5215941" y="1812801"/>
                </a:cubicBezTo>
                <a:cubicBezTo>
                  <a:pt x="5238909" y="1965029"/>
                  <a:pt x="5167456" y="2162448"/>
                  <a:pt x="5215941" y="2329189"/>
                </a:cubicBezTo>
                <a:cubicBezTo>
                  <a:pt x="5264426" y="2495930"/>
                  <a:pt x="5206847" y="2744864"/>
                  <a:pt x="5215941" y="2886889"/>
                </a:cubicBezTo>
                <a:cubicBezTo>
                  <a:pt x="5285532" y="3425744"/>
                  <a:pt x="4908093" y="3655800"/>
                  <a:pt x="4394606" y="3708224"/>
                </a:cubicBezTo>
                <a:cubicBezTo>
                  <a:pt x="4257679" y="3732125"/>
                  <a:pt x="4095859" y="3662101"/>
                  <a:pt x="3799061" y="3708224"/>
                </a:cubicBezTo>
                <a:cubicBezTo>
                  <a:pt x="3502263" y="3754347"/>
                  <a:pt x="3466865" y="3660652"/>
                  <a:pt x="3203516" y="3708224"/>
                </a:cubicBezTo>
                <a:cubicBezTo>
                  <a:pt x="2940167" y="3755796"/>
                  <a:pt x="2716836" y="3644355"/>
                  <a:pt x="2536505" y="3708224"/>
                </a:cubicBezTo>
                <a:cubicBezTo>
                  <a:pt x="2356174" y="3772093"/>
                  <a:pt x="2103244" y="3698104"/>
                  <a:pt x="1940960" y="3708224"/>
                </a:cubicBezTo>
                <a:cubicBezTo>
                  <a:pt x="1778677" y="3718344"/>
                  <a:pt x="1608416" y="3663304"/>
                  <a:pt x="1452613" y="3708224"/>
                </a:cubicBezTo>
                <a:cubicBezTo>
                  <a:pt x="1296810" y="3753144"/>
                  <a:pt x="1080238" y="3685375"/>
                  <a:pt x="821335" y="3708224"/>
                </a:cubicBezTo>
                <a:cubicBezTo>
                  <a:pt x="436320" y="3667535"/>
                  <a:pt x="-24052" y="3378684"/>
                  <a:pt x="0" y="2886889"/>
                </a:cubicBezTo>
                <a:cubicBezTo>
                  <a:pt x="-12657" y="2694624"/>
                  <a:pt x="49486" y="2636440"/>
                  <a:pt x="0" y="2391156"/>
                </a:cubicBezTo>
                <a:cubicBezTo>
                  <a:pt x="-49486" y="2145872"/>
                  <a:pt x="24849" y="2016031"/>
                  <a:pt x="0" y="1874768"/>
                </a:cubicBezTo>
                <a:cubicBezTo>
                  <a:pt x="-24849" y="1733505"/>
                  <a:pt x="5672" y="1609203"/>
                  <a:pt x="0" y="1420346"/>
                </a:cubicBezTo>
                <a:cubicBezTo>
                  <a:pt x="-5672" y="1231489"/>
                  <a:pt x="17826" y="1008245"/>
                  <a:pt x="0" y="821335"/>
                </a:cubicBezTo>
                <a:close/>
              </a:path>
            </a:pathLst>
          </a:custGeom>
          <a:gradFill flip="none" rotWithShape="1">
            <a:gsLst>
              <a:gs pos="81000">
                <a:schemeClr val="bg1"/>
              </a:gs>
              <a:gs pos="0">
                <a:srgbClr val="DAE3F3">
                  <a:shade val="67500"/>
                  <a:satMod val="115000"/>
                </a:srgbClr>
              </a:gs>
              <a:gs pos="0">
                <a:schemeClr val="bg1"/>
              </a:gs>
              <a:gs pos="100000">
                <a:srgbClr val="4472C5">
                  <a:alpha val="32157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21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20483" cy="441128"/>
          </a:xfrm>
        </p:spPr>
        <p:txBody>
          <a:bodyPr>
            <a:normAutofit/>
          </a:bodyPr>
          <a:lstStyle/>
          <a:p>
            <a:r>
              <a:rPr lang="en-US" sz="1800" dirty="0"/>
              <a:t>Hypothesis </a:t>
            </a:r>
            <a:r>
              <a:rPr lang="en-US" sz="1800" b="1" dirty="0"/>
              <a:t>H1</a:t>
            </a:r>
            <a:r>
              <a:rPr lang="en-US" sz="1800" dirty="0"/>
              <a:t>: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/>
              <a:t> &gt;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1800" i="1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/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F5E19-D8AE-5749-BA82-24A583E59C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62" r="50000"/>
          <a:stretch/>
        </p:blipFill>
        <p:spPr>
          <a:xfrm>
            <a:off x="3751203" y="1930790"/>
            <a:ext cx="1221886" cy="107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1F7C2F-6C42-8E46-93A2-9335F1545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62" r="50000"/>
          <a:stretch/>
        </p:blipFill>
        <p:spPr>
          <a:xfrm>
            <a:off x="3751203" y="3060410"/>
            <a:ext cx="1221886" cy="1077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74FFB48-99A3-6E42-B7FC-6F185AB54367}"/>
              </a:ext>
            </a:extLst>
          </p:cNvPr>
          <p:cNvGrpSpPr/>
          <p:nvPr/>
        </p:nvGrpSpPr>
        <p:grpSpPr>
          <a:xfrm>
            <a:off x="2899087" y="2795679"/>
            <a:ext cx="849898" cy="834502"/>
            <a:chOff x="2899087" y="2857252"/>
            <a:chExt cx="876572" cy="834502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B71B9D-7223-3B4F-9FBB-A2B0C6AD7127}"/>
                </a:ext>
              </a:extLst>
            </p:cNvPr>
            <p:cNvSpPr/>
            <p:nvPr/>
          </p:nvSpPr>
          <p:spPr>
            <a:xfrm rot="20132694" flipH="1" flipV="1">
              <a:off x="2909375" y="2857252"/>
              <a:ext cx="866284" cy="9063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203C3E4-B144-AF49-BEA9-81DE315063BC}"/>
                </a:ext>
              </a:extLst>
            </p:cNvPr>
            <p:cNvSpPr/>
            <p:nvPr/>
          </p:nvSpPr>
          <p:spPr>
            <a:xfrm rot="1791807" flipH="1">
              <a:off x="2899087" y="3582790"/>
              <a:ext cx="866284" cy="10896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166DFA6-10E2-F24D-B98D-2AA220E3EF94}"/>
              </a:ext>
            </a:extLst>
          </p:cNvPr>
          <p:cNvSpPr/>
          <p:nvPr/>
        </p:nvSpPr>
        <p:spPr>
          <a:xfrm>
            <a:off x="4638437" y="1334967"/>
            <a:ext cx="295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6213" lvl="1" indent="-1682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Null-Hypothesis </a:t>
            </a:r>
            <a:r>
              <a:rPr lang="en-US" b="1" dirty="0">
                <a:solidFill>
                  <a:srgbClr val="0010FB"/>
                </a:solidFill>
              </a:rPr>
              <a:t>H0</a:t>
            </a:r>
            <a:r>
              <a:rPr lang="en-US" dirty="0">
                <a:solidFill>
                  <a:srgbClr val="0010FB"/>
                </a:solidFill>
              </a:rPr>
              <a:t>: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FB"/>
                </a:solidFill>
              </a:rPr>
              <a:t>=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i="1" dirty="0">
              <a:solidFill>
                <a:srgbClr val="0010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4428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179891C-34A9-A047-B0A0-E2273C34B9FE}"/>
              </a:ext>
            </a:extLst>
          </p:cNvPr>
          <p:cNvSpPr/>
          <p:nvPr/>
        </p:nvSpPr>
        <p:spPr>
          <a:xfrm>
            <a:off x="3434517" y="1242616"/>
            <a:ext cx="5215941" cy="3708224"/>
          </a:xfrm>
          <a:custGeom>
            <a:avLst/>
            <a:gdLst>
              <a:gd name="connsiteX0" fmla="*/ 0 w 5215941"/>
              <a:gd name="connsiteY0" fmla="*/ 821335 h 3708224"/>
              <a:gd name="connsiteX1" fmla="*/ 821335 w 5215941"/>
              <a:gd name="connsiteY1" fmla="*/ 0 h 3708224"/>
              <a:gd name="connsiteX2" fmla="*/ 1452613 w 5215941"/>
              <a:gd name="connsiteY2" fmla="*/ 0 h 3708224"/>
              <a:gd name="connsiteX3" fmla="*/ 1976693 w 5215941"/>
              <a:gd name="connsiteY3" fmla="*/ 0 h 3708224"/>
              <a:gd name="connsiteX4" fmla="*/ 2607971 w 5215941"/>
              <a:gd name="connsiteY4" fmla="*/ 0 h 3708224"/>
              <a:gd name="connsiteX5" fmla="*/ 3096318 w 5215941"/>
              <a:gd name="connsiteY5" fmla="*/ 0 h 3708224"/>
              <a:gd name="connsiteX6" fmla="*/ 3727595 w 5215941"/>
              <a:gd name="connsiteY6" fmla="*/ 0 h 3708224"/>
              <a:gd name="connsiteX7" fmla="*/ 4394606 w 5215941"/>
              <a:gd name="connsiteY7" fmla="*/ 0 h 3708224"/>
              <a:gd name="connsiteX8" fmla="*/ 5215941 w 5215941"/>
              <a:gd name="connsiteY8" fmla="*/ 821335 h 3708224"/>
              <a:gd name="connsiteX9" fmla="*/ 5215941 w 5215941"/>
              <a:gd name="connsiteY9" fmla="*/ 1379035 h 3708224"/>
              <a:gd name="connsiteX10" fmla="*/ 5215941 w 5215941"/>
              <a:gd name="connsiteY10" fmla="*/ 1854112 h 3708224"/>
              <a:gd name="connsiteX11" fmla="*/ 5215941 w 5215941"/>
              <a:gd name="connsiteY11" fmla="*/ 2308534 h 3708224"/>
              <a:gd name="connsiteX12" fmla="*/ 5215941 w 5215941"/>
              <a:gd name="connsiteY12" fmla="*/ 2886889 h 3708224"/>
              <a:gd name="connsiteX13" fmla="*/ 4394606 w 5215941"/>
              <a:gd name="connsiteY13" fmla="*/ 3708224 h 3708224"/>
              <a:gd name="connsiteX14" fmla="*/ 3906259 w 5215941"/>
              <a:gd name="connsiteY14" fmla="*/ 3708224 h 3708224"/>
              <a:gd name="connsiteX15" fmla="*/ 3239248 w 5215941"/>
              <a:gd name="connsiteY15" fmla="*/ 3708224 h 3708224"/>
              <a:gd name="connsiteX16" fmla="*/ 2643703 w 5215941"/>
              <a:gd name="connsiteY16" fmla="*/ 3708224 h 3708224"/>
              <a:gd name="connsiteX17" fmla="*/ 1976693 w 5215941"/>
              <a:gd name="connsiteY17" fmla="*/ 3708224 h 3708224"/>
              <a:gd name="connsiteX18" fmla="*/ 1345415 w 5215941"/>
              <a:gd name="connsiteY18" fmla="*/ 3708224 h 3708224"/>
              <a:gd name="connsiteX19" fmla="*/ 821335 w 5215941"/>
              <a:gd name="connsiteY19" fmla="*/ 3708224 h 3708224"/>
              <a:gd name="connsiteX20" fmla="*/ 0 w 5215941"/>
              <a:gd name="connsiteY20" fmla="*/ 2886889 h 3708224"/>
              <a:gd name="connsiteX21" fmla="*/ 0 w 5215941"/>
              <a:gd name="connsiteY21" fmla="*/ 2391156 h 3708224"/>
              <a:gd name="connsiteX22" fmla="*/ 0 w 5215941"/>
              <a:gd name="connsiteY22" fmla="*/ 1936734 h 3708224"/>
              <a:gd name="connsiteX23" fmla="*/ 0 w 5215941"/>
              <a:gd name="connsiteY23" fmla="*/ 1379035 h 3708224"/>
              <a:gd name="connsiteX24" fmla="*/ 0 w 5215941"/>
              <a:gd name="connsiteY24" fmla="*/ 821335 h 370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15941" h="3708224" fill="none" extrusionOk="0">
                <a:moveTo>
                  <a:pt x="0" y="821335"/>
                </a:moveTo>
                <a:cubicBezTo>
                  <a:pt x="-59754" y="487679"/>
                  <a:pt x="352163" y="-20647"/>
                  <a:pt x="821335" y="0"/>
                </a:cubicBezTo>
                <a:cubicBezTo>
                  <a:pt x="1000202" y="-22364"/>
                  <a:pt x="1175018" y="36002"/>
                  <a:pt x="1452613" y="0"/>
                </a:cubicBezTo>
                <a:cubicBezTo>
                  <a:pt x="1730208" y="-36002"/>
                  <a:pt x="1723384" y="60982"/>
                  <a:pt x="1976693" y="0"/>
                </a:cubicBezTo>
                <a:cubicBezTo>
                  <a:pt x="2230002" y="-60982"/>
                  <a:pt x="2468002" y="31899"/>
                  <a:pt x="2607971" y="0"/>
                </a:cubicBezTo>
                <a:cubicBezTo>
                  <a:pt x="2747940" y="-31899"/>
                  <a:pt x="2978466" y="41422"/>
                  <a:pt x="3096318" y="0"/>
                </a:cubicBezTo>
                <a:cubicBezTo>
                  <a:pt x="3214170" y="-41422"/>
                  <a:pt x="3423611" y="66675"/>
                  <a:pt x="3727595" y="0"/>
                </a:cubicBezTo>
                <a:cubicBezTo>
                  <a:pt x="4031579" y="-66675"/>
                  <a:pt x="4156278" y="60470"/>
                  <a:pt x="4394606" y="0"/>
                </a:cubicBezTo>
                <a:cubicBezTo>
                  <a:pt x="4769391" y="44200"/>
                  <a:pt x="5220278" y="379475"/>
                  <a:pt x="5215941" y="821335"/>
                </a:cubicBezTo>
                <a:cubicBezTo>
                  <a:pt x="5269331" y="993475"/>
                  <a:pt x="5152432" y="1177169"/>
                  <a:pt x="5215941" y="1379035"/>
                </a:cubicBezTo>
                <a:cubicBezTo>
                  <a:pt x="5279450" y="1580901"/>
                  <a:pt x="5194382" y="1756235"/>
                  <a:pt x="5215941" y="1854112"/>
                </a:cubicBezTo>
                <a:cubicBezTo>
                  <a:pt x="5237500" y="1951989"/>
                  <a:pt x="5201593" y="2084097"/>
                  <a:pt x="5215941" y="2308534"/>
                </a:cubicBezTo>
                <a:cubicBezTo>
                  <a:pt x="5230289" y="2532971"/>
                  <a:pt x="5209148" y="2677727"/>
                  <a:pt x="5215941" y="2886889"/>
                </a:cubicBezTo>
                <a:cubicBezTo>
                  <a:pt x="5258792" y="3445237"/>
                  <a:pt x="4916667" y="3775939"/>
                  <a:pt x="4394606" y="3708224"/>
                </a:cubicBezTo>
                <a:cubicBezTo>
                  <a:pt x="4180048" y="3724123"/>
                  <a:pt x="4025440" y="3698520"/>
                  <a:pt x="3906259" y="3708224"/>
                </a:cubicBezTo>
                <a:cubicBezTo>
                  <a:pt x="3787078" y="3717928"/>
                  <a:pt x="3414029" y="3661916"/>
                  <a:pt x="3239248" y="3708224"/>
                </a:cubicBezTo>
                <a:cubicBezTo>
                  <a:pt x="3064467" y="3754532"/>
                  <a:pt x="2927956" y="3666768"/>
                  <a:pt x="2643703" y="3708224"/>
                </a:cubicBezTo>
                <a:cubicBezTo>
                  <a:pt x="2359450" y="3749680"/>
                  <a:pt x="2248738" y="3680033"/>
                  <a:pt x="1976693" y="3708224"/>
                </a:cubicBezTo>
                <a:cubicBezTo>
                  <a:pt x="1704648" y="3736415"/>
                  <a:pt x="1593867" y="3671487"/>
                  <a:pt x="1345415" y="3708224"/>
                </a:cubicBezTo>
                <a:cubicBezTo>
                  <a:pt x="1096963" y="3744961"/>
                  <a:pt x="1026297" y="3653263"/>
                  <a:pt x="821335" y="3708224"/>
                </a:cubicBezTo>
                <a:cubicBezTo>
                  <a:pt x="459816" y="3724011"/>
                  <a:pt x="-75721" y="3368204"/>
                  <a:pt x="0" y="2886889"/>
                </a:cubicBezTo>
                <a:cubicBezTo>
                  <a:pt x="-50150" y="2697848"/>
                  <a:pt x="56145" y="2501666"/>
                  <a:pt x="0" y="2391156"/>
                </a:cubicBezTo>
                <a:cubicBezTo>
                  <a:pt x="-56145" y="2280646"/>
                  <a:pt x="39267" y="2029433"/>
                  <a:pt x="0" y="1936734"/>
                </a:cubicBezTo>
                <a:cubicBezTo>
                  <a:pt x="-39267" y="1844035"/>
                  <a:pt x="37703" y="1644212"/>
                  <a:pt x="0" y="1379035"/>
                </a:cubicBezTo>
                <a:cubicBezTo>
                  <a:pt x="-37703" y="1113858"/>
                  <a:pt x="10978" y="998037"/>
                  <a:pt x="0" y="821335"/>
                </a:cubicBezTo>
                <a:close/>
              </a:path>
              <a:path w="5215941" h="3708224" stroke="0" extrusionOk="0">
                <a:moveTo>
                  <a:pt x="0" y="821335"/>
                </a:moveTo>
                <a:cubicBezTo>
                  <a:pt x="-50348" y="336668"/>
                  <a:pt x="326698" y="15398"/>
                  <a:pt x="821335" y="0"/>
                </a:cubicBezTo>
                <a:cubicBezTo>
                  <a:pt x="1071732" y="-68885"/>
                  <a:pt x="1305245" y="20083"/>
                  <a:pt x="1488346" y="0"/>
                </a:cubicBezTo>
                <a:cubicBezTo>
                  <a:pt x="1671447" y="-20083"/>
                  <a:pt x="1896529" y="18424"/>
                  <a:pt x="2048158" y="0"/>
                </a:cubicBezTo>
                <a:cubicBezTo>
                  <a:pt x="2199787" y="-18424"/>
                  <a:pt x="2465936" y="9114"/>
                  <a:pt x="2572238" y="0"/>
                </a:cubicBezTo>
                <a:cubicBezTo>
                  <a:pt x="2678540" y="-9114"/>
                  <a:pt x="3048961" y="14828"/>
                  <a:pt x="3203516" y="0"/>
                </a:cubicBezTo>
                <a:cubicBezTo>
                  <a:pt x="3358071" y="-14828"/>
                  <a:pt x="3596290" y="33680"/>
                  <a:pt x="3763328" y="0"/>
                </a:cubicBezTo>
                <a:cubicBezTo>
                  <a:pt x="3930366" y="-33680"/>
                  <a:pt x="4267762" y="47666"/>
                  <a:pt x="4394606" y="0"/>
                </a:cubicBezTo>
                <a:cubicBezTo>
                  <a:pt x="4836771" y="-109151"/>
                  <a:pt x="5150025" y="459328"/>
                  <a:pt x="5215941" y="821335"/>
                </a:cubicBezTo>
                <a:cubicBezTo>
                  <a:pt x="5243924" y="950500"/>
                  <a:pt x="5206356" y="1093008"/>
                  <a:pt x="5215941" y="1296412"/>
                </a:cubicBezTo>
                <a:cubicBezTo>
                  <a:pt x="5225526" y="1499816"/>
                  <a:pt x="5192973" y="1660573"/>
                  <a:pt x="5215941" y="1812801"/>
                </a:cubicBezTo>
                <a:cubicBezTo>
                  <a:pt x="5238909" y="1965029"/>
                  <a:pt x="5167456" y="2162448"/>
                  <a:pt x="5215941" y="2329189"/>
                </a:cubicBezTo>
                <a:cubicBezTo>
                  <a:pt x="5264426" y="2495930"/>
                  <a:pt x="5206847" y="2744864"/>
                  <a:pt x="5215941" y="2886889"/>
                </a:cubicBezTo>
                <a:cubicBezTo>
                  <a:pt x="5285532" y="3425744"/>
                  <a:pt x="4908093" y="3655800"/>
                  <a:pt x="4394606" y="3708224"/>
                </a:cubicBezTo>
                <a:cubicBezTo>
                  <a:pt x="4257679" y="3732125"/>
                  <a:pt x="4095859" y="3662101"/>
                  <a:pt x="3799061" y="3708224"/>
                </a:cubicBezTo>
                <a:cubicBezTo>
                  <a:pt x="3502263" y="3754347"/>
                  <a:pt x="3466865" y="3660652"/>
                  <a:pt x="3203516" y="3708224"/>
                </a:cubicBezTo>
                <a:cubicBezTo>
                  <a:pt x="2940167" y="3755796"/>
                  <a:pt x="2716836" y="3644355"/>
                  <a:pt x="2536505" y="3708224"/>
                </a:cubicBezTo>
                <a:cubicBezTo>
                  <a:pt x="2356174" y="3772093"/>
                  <a:pt x="2103244" y="3698104"/>
                  <a:pt x="1940960" y="3708224"/>
                </a:cubicBezTo>
                <a:cubicBezTo>
                  <a:pt x="1778677" y="3718344"/>
                  <a:pt x="1608416" y="3663304"/>
                  <a:pt x="1452613" y="3708224"/>
                </a:cubicBezTo>
                <a:cubicBezTo>
                  <a:pt x="1296810" y="3753144"/>
                  <a:pt x="1080238" y="3685375"/>
                  <a:pt x="821335" y="3708224"/>
                </a:cubicBezTo>
                <a:cubicBezTo>
                  <a:pt x="436320" y="3667535"/>
                  <a:pt x="-24052" y="3378684"/>
                  <a:pt x="0" y="2886889"/>
                </a:cubicBezTo>
                <a:cubicBezTo>
                  <a:pt x="-12657" y="2694624"/>
                  <a:pt x="49486" y="2636440"/>
                  <a:pt x="0" y="2391156"/>
                </a:cubicBezTo>
                <a:cubicBezTo>
                  <a:pt x="-49486" y="2145872"/>
                  <a:pt x="24849" y="2016031"/>
                  <a:pt x="0" y="1874768"/>
                </a:cubicBezTo>
                <a:cubicBezTo>
                  <a:pt x="-24849" y="1733505"/>
                  <a:pt x="5672" y="1609203"/>
                  <a:pt x="0" y="1420346"/>
                </a:cubicBezTo>
                <a:cubicBezTo>
                  <a:pt x="-5672" y="1231489"/>
                  <a:pt x="17826" y="1008245"/>
                  <a:pt x="0" y="821335"/>
                </a:cubicBezTo>
                <a:close/>
              </a:path>
            </a:pathLst>
          </a:custGeom>
          <a:gradFill flip="none" rotWithShape="1">
            <a:gsLst>
              <a:gs pos="81000">
                <a:schemeClr val="bg1"/>
              </a:gs>
              <a:gs pos="0">
                <a:srgbClr val="DAE3F3">
                  <a:shade val="67500"/>
                  <a:satMod val="115000"/>
                </a:srgbClr>
              </a:gs>
              <a:gs pos="0">
                <a:schemeClr val="bg1"/>
              </a:gs>
              <a:gs pos="100000">
                <a:srgbClr val="4472C5">
                  <a:alpha val="32157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21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20483" cy="441128"/>
          </a:xfrm>
        </p:spPr>
        <p:txBody>
          <a:bodyPr>
            <a:normAutofit/>
          </a:bodyPr>
          <a:lstStyle/>
          <a:p>
            <a:r>
              <a:rPr lang="en-US" sz="1800" dirty="0"/>
              <a:t>Hypothesis </a:t>
            </a:r>
            <a:r>
              <a:rPr lang="en-US" sz="1800" b="1" dirty="0"/>
              <a:t>H1</a:t>
            </a:r>
            <a:r>
              <a:rPr lang="en-US" sz="1800" dirty="0"/>
              <a:t>: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/>
              <a:t> &gt;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1800" i="1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/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04C2E0E-1B30-584F-B9A4-42E79A25F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833" y="2085095"/>
            <a:ext cx="624376" cy="86248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7A3D8D-ECF8-864B-888E-C934D4FF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979587" y="3223916"/>
            <a:ext cx="622397" cy="862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8F5E19-D8AE-5749-BA82-24A583E59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1930790"/>
            <a:ext cx="1221886" cy="107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1F7C2F-6C42-8E46-93A2-9335F1545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3060410"/>
            <a:ext cx="1221886" cy="1077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74FFB48-99A3-6E42-B7FC-6F185AB54367}"/>
              </a:ext>
            </a:extLst>
          </p:cNvPr>
          <p:cNvGrpSpPr/>
          <p:nvPr/>
        </p:nvGrpSpPr>
        <p:grpSpPr>
          <a:xfrm>
            <a:off x="2899087" y="2795679"/>
            <a:ext cx="849898" cy="834502"/>
            <a:chOff x="2899087" y="2857252"/>
            <a:chExt cx="876572" cy="834502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B71B9D-7223-3B4F-9FBB-A2B0C6AD7127}"/>
                </a:ext>
              </a:extLst>
            </p:cNvPr>
            <p:cNvSpPr/>
            <p:nvPr/>
          </p:nvSpPr>
          <p:spPr>
            <a:xfrm rot="20132694" flipH="1" flipV="1">
              <a:off x="2909375" y="2857252"/>
              <a:ext cx="866284" cy="9063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203C3E4-B144-AF49-BEA9-81DE315063BC}"/>
                </a:ext>
              </a:extLst>
            </p:cNvPr>
            <p:cNvSpPr/>
            <p:nvPr/>
          </p:nvSpPr>
          <p:spPr>
            <a:xfrm rot="1791807" flipH="1">
              <a:off x="2899087" y="3582790"/>
              <a:ext cx="866284" cy="10896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166DFA6-10E2-F24D-B98D-2AA220E3EF94}"/>
              </a:ext>
            </a:extLst>
          </p:cNvPr>
          <p:cNvSpPr/>
          <p:nvPr/>
        </p:nvSpPr>
        <p:spPr>
          <a:xfrm>
            <a:off x="4638437" y="1334967"/>
            <a:ext cx="295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6213" lvl="1" indent="-1682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Null-Hypothesis </a:t>
            </a:r>
            <a:r>
              <a:rPr lang="en-US" b="1" dirty="0">
                <a:solidFill>
                  <a:srgbClr val="0010FB"/>
                </a:solidFill>
              </a:rPr>
              <a:t>H0</a:t>
            </a:r>
            <a:r>
              <a:rPr lang="en-US" dirty="0">
                <a:solidFill>
                  <a:srgbClr val="0010FB"/>
                </a:solidFill>
              </a:rPr>
              <a:t>: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FB"/>
                </a:solidFill>
              </a:rPr>
              <a:t>=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i="1" dirty="0">
              <a:solidFill>
                <a:srgbClr val="0010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5724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179891C-34A9-A047-B0A0-E2273C34B9FE}"/>
              </a:ext>
            </a:extLst>
          </p:cNvPr>
          <p:cNvSpPr/>
          <p:nvPr/>
        </p:nvSpPr>
        <p:spPr>
          <a:xfrm>
            <a:off x="3434517" y="1242616"/>
            <a:ext cx="5215941" cy="3708224"/>
          </a:xfrm>
          <a:custGeom>
            <a:avLst/>
            <a:gdLst>
              <a:gd name="connsiteX0" fmla="*/ 0 w 5215941"/>
              <a:gd name="connsiteY0" fmla="*/ 821335 h 3708224"/>
              <a:gd name="connsiteX1" fmla="*/ 821335 w 5215941"/>
              <a:gd name="connsiteY1" fmla="*/ 0 h 3708224"/>
              <a:gd name="connsiteX2" fmla="*/ 1452613 w 5215941"/>
              <a:gd name="connsiteY2" fmla="*/ 0 h 3708224"/>
              <a:gd name="connsiteX3" fmla="*/ 1976693 w 5215941"/>
              <a:gd name="connsiteY3" fmla="*/ 0 h 3708224"/>
              <a:gd name="connsiteX4" fmla="*/ 2607971 w 5215941"/>
              <a:gd name="connsiteY4" fmla="*/ 0 h 3708224"/>
              <a:gd name="connsiteX5" fmla="*/ 3096318 w 5215941"/>
              <a:gd name="connsiteY5" fmla="*/ 0 h 3708224"/>
              <a:gd name="connsiteX6" fmla="*/ 3727595 w 5215941"/>
              <a:gd name="connsiteY6" fmla="*/ 0 h 3708224"/>
              <a:gd name="connsiteX7" fmla="*/ 4394606 w 5215941"/>
              <a:gd name="connsiteY7" fmla="*/ 0 h 3708224"/>
              <a:gd name="connsiteX8" fmla="*/ 5215941 w 5215941"/>
              <a:gd name="connsiteY8" fmla="*/ 821335 h 3708224"/>
              <a:gd name="connsiteX9" fmla="*/ 5215941 w 5215941"/>
              <a:gd name="connsiteY9" fmla="*/ 1379035 h 3708224"/>
              <a:gd name="connsiteX10" fmla="*/ 5215941 w 5215941"/>
              <a:gd name="connsiteY10" fmla="*/ 1854112 h 3708224"/>
              <a:gd name="connsiteX11" fmla="*/ 5215941 w 5215941"/>
              <a:gd name="connsiteY11" fmla="*/ 2308534 h 3708224"/>
              <a:gd name="connsiteX12" fmla="*/ 5215941 w 5215941"/>
              <a:gd name="connsiteY12" fmla="*/ 2886889 h 3708224"/>
              <a:gd name="connsiteX13" fmla="*/ 4394606 w 5215941"/>
              <a:gd name="connsiteY13" fmla="*/ 3708224 h 3708224"/>
              <a:gd name="connsiteX14" fmla="*/ 3906259 w 5215941"/>
              <a:gd name="connsiteY14" fmla="*/ 3708224 h 3708224"/>
              <a:gd name="connsiteX15" fmla="*/ 3239248 w 5215941"/>
              <a:gd name="connsiteY15" fmla="*/ 3708224 h 3708224"/>
              <a:gd name="connsiteX16" fmla="*/ 2643703 w 5215941"/>
              <a:gd name="connsiteY16" fmla="*/ 3708224 h 3708224"/>
              <a:gd name="connsiteX17" fmla="*/ 1976693 w 5215941"/>
              <a:gd name="connsiteY17" fmla="*/ 3708224 h 3708224"/>
              <a:gd name="connsiteX18" fmla="*/ 1345415 w 5215941"/>
              <a:gd name="connsiteY18" fmla="*/ 3708224 h 3708224"/>
              <a:gd name="connsiteX19" fmla="*/ 821335 w 5215941"/>
              <a:gd name="connsiteY19" fmla="*/ 3708224 h 3708224"/>
              <a:gd name="connsiteX20" fmla="*/ 0 w 5215941"/>
              <a:gd name="connsiteY20" fmla="*/ 2886889 h 3708224"/>
              <a:gd name="connsiteX21" fmla="*/ 0 w 5215941"/>
              <a:gd name="connsiteY21" fmla="*/ 2391156 h 3708224"/>
              <a:gd name="connsiteX22" fmla="*/ 0 w 5215941"/>
              <a:gd name="connsiteY22" fmla="*/ 1936734 h 3708224"/>
              <a:gd name="connsiteX23" fmla="*/ 0 w 5215941"/>
              <a:gd name="connsiteY23" fmla="*/ 1379035 h 3708224"/>
              <a:gd name="connsiteX24" fmla="*/ 0 w 5215941"/>
              <a:gd name="connsiteY24" fmla="*/ 821335 h 370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15941" h="3708224" fill="none" extrusionOk="0">
                <a:moveTo>
                  <a:pt x="0" y="821335"/>
                </a:moveTo>
                <a:cubicBezTo>
                  <a:pt x="-59754" y="487679"/>
                  <a:pt x="352163" y="-20647"/>
                  <a:pt x="821335" y="0"/>
                </a:cubicBezTo>
                <a:cubicBezTo>
                  <a:pt x="1000202" y="-22364"/>
                  <a:pt x="1175018" y="36002"/>
                  <a:pt x="1452613" y="0"/>
                </a:cubicBezTo>
                <a:cubicBezTo>
                  <a:pt x="1730208" y="-36002"/>
                  <a:pt x="1723384" y="60982"/>
                  <a:pt x="1976693" y="0"/>
                </a:cubicBezTo>
                <a:cubicBezTo>
                  <a:pt x="2230002" y="-60982"/>
                  <a:pt x="2468002" y="31899"/>
                  <a:pt x="2607971" y="0"/>
                </a:cubicBezTo>
                <a:cubicBezTo>
                  <a:pt x="2747940" y="-31899"/>
                  <a:pt x="2978466" y="41422"/>
                  <a:pt x="3096318" y="0"/>
                </a:cubicBezTo>
                <a:cubicBezTo>
                  <a:pt x="3214170" y="-41422"/>
                  <a:pt x="3423611" y="66675"/>
                  <a:pt x="3727595" y="0"/>
                </a:cubicBezTo>
                <a:cubicBezTo>
                  <a:pt x="4031579" y="-66675"/>
                  <a:pt x="4156278" y="60470"/>
                  <a:pt x="4394606" y="0"/>
                </a:cubicBezTo>
                <a:cubicBezTo>
                  <a:pt x="4769391" y="44200"/>
                  <a:pt x="5220278" y="379475"/>
                  <a:pt x="5215941" y="821335"/>
                </a:cubicBezTo>
                <a:cubicBezTo>
                  <a:pt x="5269331" y="993475"/>
                  <a:pt x="5152432" y="1177169"/>
                  <a:pt x="5215941" y="1379035"/>
                </a:cubicBezTo>
                <a:cubicBezTo>
                  <a:pt x="5279450" y="1580901"/>
                  <a:pt x="5194382" y="1756235"/>
                  <a:pt x="5215941" y="1854112"/>
                </a:cubicBezTo>
                <a:cubicBezTo>
                  <a:pt x="5237500" y="1951989"/>
                  <a:pt x="5201593" y="2084097"/>
                  <a:pt x="5215941" y="2308534"/>
                </a:cubicBezTo>
                <a:cubicBezTo>
                  <a:pt x="5230289" y="2532971"/>
                  <a:pt x="5209148" y="2677727"/>
                  <a:pt x="5215941" y="2886889"/>
                </a:cubicBezTo>
                <a:cubicBezTo>
                  <a:pt x="5258792" y="3445237"/>
                  <a:pt x="4916667" y="3775939"/>
                  <a:pt x="4394606" y="3708224"/>
                </a:cubicBezTo>
                <a:cubicBezTo>
                  <a:pt x="4180048" y="3724123"/>
                  <a:pt x="4025440" y="3698520"/>
                  <a:pt x="3906259" y="3708224"/>
                </a:cubicBezTo>
                <a:cubicBezTo>
                  <a:pt x="3787078" y="3717928"/>
                  <a:pt x="3414029" y="3661916"/>
                  <a:pt x="3239248" y="3708224"/>
                </a:cubicBezTo>
                <a:cubicBezTo>
                  <a:pt x="3064467" y="3754532"/>
                  <a:pt x="2927956" y="3666768"/>
                  <a:pt x="2643703" y="3708224"/>
                </a:cubicBezTo>
                <a:cubicBezTo>
                  <a:pt x="2359450" y="3749680"/>
                  <a:pt x="2248738" y="3680033"/>
                  <a:pt x="1976693" y="3708224"/>
                </a:cubicBezTo>
                <a:cubicBezTo>
                  <a:pt x="1704648" y="3736415"/>
                  <a:pt x="1593867" y="3671487"/>
                  <a:pt x="1345415" y="3708224"/>
                </a:cubicBezTo>
                <a:cubicBezTo>
                  <a:pt x="1096963" y="3744961"/>
                  <a:pt x="1026297" y="3653263"/>
                  <a:pt x="821335" y="3708224"/>
                </a:cubicBezTo>
                <a:cubicBezTo>
                  <a:pt x="459816" y="3724011"/>
                  <a:pt x="-75721" y="3368204"/>
                  <a:pt x="0" y="2886889"/>
                </a:cubicBezTo>
                <a:cubicBezTo>
                  <a:pt x="-50150" y="2697848"/>
                  <a:pt x="56145" y="2501666"/>
                  <a:pt x="0" y="2391156"/>
                </a:cubicBezTo>
                <a:cubicBezTo>
                  <a:pt x="-56145" y="2280646"/>
                  <a:pt x="39267" y="2029433"/>
                  <a:pt x="0" y="1936734"/>
                </a:cubicBezTo>
                <a:cubicBezTo>
                  <a:pt x="-39267" y="1844035"/>
                  <a:pt x="37703" y="1644212"/>
                  <a:pt x="0" y="1379035"/>
                </a:cubicBezTo>
                <a:cubicBezTo>
                  <a:pt x="-37703" y="1113858"/>
                  <a:pt x="10978" y="998037"/>
                  <a:pt x="0" y="821335"/>
                </a:cubicBezTo>
                <a:close/>
              </a:path>
              <a:path w="5215941" h="3708224" stroke="0" extrusionOk="0">
                <a:moveTo>
                  <a:pt x="0" y="821335"/>
                </a:moveTo>
                <a:cubicBezTo>
                  <a:pt x="-50348" y="336668"/>
                  <a:pt x="326698" y="15398"/>
                  <a:pt x="821335" y="0"/>
                </a:cubicBezTo>
                <a:cubicBezTo>
                  <a:pt x="1071732" y="-68885"/>
                  <a:pt x="1305245" y="20083"/>
                  <a:pt x="1488346" y="0"/>
                </a:cubicBezTo>
                <a:cubicBezTo>
                  <a:pt x="1671447" y="-20083"/>
                  <a:pt x="1896529" y="18424"/>
                  <a:pt x="2048158" y="0"/>
                </a:cubicBezTo>
                <a:cubicBezTo>
                  <a:pt x="2199787" y="-18424"/>
                  <a:pt x="2465936" y="9114"/>
                  <a:pt x="2572238" y="0"/>
                </a:cubicBezTo>
                <a:cubicBezTo>
                  <a:pt x="2678540" y="-9114"/>
                  <a:pt x="3048961" y="14828"/>
                  <a:pt x="3203516" y="0"/>
                </a:cubicBezTo>
                <a:cubicBezTo>
                  <a:pt x="3358071" y="-14828"/>
                  <a:pt x="3596290" y="33680"/>
                  <a:pt x="3763328" y="0"/>
                </a:cubicBezTo>
                <a:cubicBezTo>
                  <a:pt x="3930366" y="-33680"/>
                  <a:pt x="4267762" y="47666"/>
                  <a:pt x="4394606" y="0"/>
                </a:cubicBezTo>
                <a:cubicBezTo>
                  <a:pt x="4836771" y="-109151"/>
                  <a:pt x="5150025" y="459328"/>
                  <a:pt x="5215941" y="821335"/>
                </a:cubicBezTo>
                <a:cubicBezTo>
                  <a:pt x="5243924" y="950500"/>
                  <a:pt x="5206356" y="1093008"/>
                  <a:pt x="5215941" y="1296412"/>
                </a:cubicBezTo>
                <a:cubicBezTo>
                  <a:pt x="5225526" y="1499816"/>
                  <a:pt x="5192973" y="1660573"/>
                  <a:pt x="5215941" y="1812801"/>
                </a:cubicBezTo>
                <a:cubicBezTo>
                  <a:pt x="5238909" y="1965029"/>
                  <a:pt x="5167456" y="2162448"/>
                  <a:pt x="5215941" y="2329189"/>
                </a:cubicBezTo>
                <a:cubicBezTo>
                  <a:pt x="5264426" y="2495930"/>
                  <a:pt x="5206847" y="2744864"/>
                  <a:pt x="5215941" y="2886889"/>
                </a:cubicBezTo>
                <a:cubicBezTo>
                  <a:pt x="5285532" y="3425744"/>
                  <a:pt x="4908093" y="3655800"/>
                  <a:pt x="4394606" y="3708224"/>
                </a:cubicBezTo>
                <a:cubicBezTo>
                  <a:pt x="4257679" y="3732125"/>
                  <a:pt x="4095859" y="3662101"/>
                  <a:pt x="3799061" y="3708224"/>
                </a:cubicBezTo>
                <a:cubicBezTo>
                  <a:pt x="3502263" y="3754347"/>
                  <a:pt x="3466865" y="3660652"/>
                  <a:pt x="3203516" y="3708224"/>
                </a:cubicBezTo>
                <a:cubicBezTo>
                  <a:pt x="2940167" y="3755796"/>
                  <a:pt x="2716836" y="3644355"/>
                  <a:pt x="2536505" y="3708224"/>
                </a:cubicBezTo>
                <a:cubicBezTo>
                  <a:pt x="2356174" y="3772093"/>
                  <a:pt x="2103244" y="3698104"/>
                  <a:pt x="1940960" y="3708224"/>
                </a:cubicBezTo>
                <a:cubicBezTo>
                  <a:pt x="1778677" y="3718344"/>
                  <a:pt x="1608416" y="3663304"/>
                  <a:pt x="1452613" y="3708224"/>
                </a:cubicBezTo>
                <a:cubicBezTo>
                  <a:pt x="1296810" y="3753144"/>
                  <a:pt x="1080238" y="3685375"/>
                  <a:pt x="821335" y="3708224"/>
                </a:cubicBezTo>
                <a:cubicBezTo>
                  <a:pt x="436320" y="3667535"/>
                  <a:pt x="-24052" y="3378684"/>
                  <a:pt x="0" y="2886889"/>
                </a:cubicBezTo>
                <a:cubicBezTo>
                  <a:pt x="-12657" y="2694624"/>
                  <a:pt x="49486" y="2636440"/>
                  <a:pt x="0" y="2391156"/>
                </a:cubicBezTo>
                <a:cubicBezTo>
                  <a:pt x="-49486" y="2145872"/>
                  <a:pt x="24849" y="2016031"/>
                  <a:pt x="0" y="1874768"/>
                </a:cubicBezTo>
                <a:cubicBezTo>
                  <a:pt x="-24849" y="1733505"/>
                  <a:pt x="5672" y="1609203"/>
                  <a:pt x="0" y="1420346"/>
                </a:cubicBezTo>
                <a:cubicBezTo>
                  <a:pt x="-5672" y="1231489"/>
                  <a:pt x="17826" y="1008245"/>
                  <a:pt x="0" y="821335"/>
                </a:cubicBezTo>
                <a:close/>
              </a:path>
            </a:pathLst>
          </a:custGeom>
          <a:gradFill flip="none" rotWithShape="1">
            <a:gsLst>
              <a:gs pos="81000">
                <a:schemeClr val="bg1"/>
              </a:gs>
              <a:gs pos="0">
                <a:srgbClr val="DAE3F3">
                  <a:shade val="67500"/>
                  <a:satMod val="115000"/>
                </a:srgbClr>
              </a:gs>
              <a:gs pos="0">
                <a:schemeClr val="bg1"/>
              </a:gs>
              <a:gs pos="100000">
                <a:srgbClr val="4472C5">
                  <a:alpha val="32157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21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20483" cy="441128"/>
          </a:xfrm>
        </p:spPr>
        <p:txBody>
          <a:bodyPr>
            <a:normAutofit/>
          </a:bodyPr>
          <a:lstStyle/>
          <a:p>
            <a:r>
              <a:rPr lang="en-US" sz="1800" dirty="0"/>
              <a:t>Hypothesis </a:t>
            </a:r>
            <a:r>
              <a:rPr lang="en-US" sz="1800" b="1" dirty="0"/>
              <a:t>H1</a:t>
            </a:r>
            <a:r>
              <a:rPr lang="en-US" sz="1800" dirty="0"/>
              <a:t>: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/>
              <a:t> &gt;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1800" i="1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/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04C2E0E-1B30-584F-B9A4-42E79A25F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833" y="2085095"/>
            <a:ext cx="624376" cy="86248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102</a:t>
            </a:fld>
            <a:endParaRPr lang="e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7A3D8D-ECF8-864B-888E-C934D4FF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979587" y="3223916"/>
            <a:ext cx="622397" cy="862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8F5E19-D8AE-5749-BA82-24A583E59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1930790"/>
            <a:ext cx="1221886" cy="107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1F7C2F-6C42-8E46-93A2-9335F1545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3060410"/>
            <a:ext cx="1221886" cy="1077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74FFB48-99A3-6E42-B7FC-6F185AB54367}"/>
              </a:ext>
            </a:extLst>
          </p:cNvPr>
          <p:cNvGrpSpPr/>
          <p:nvPr/>
        </p:nvGrpSpPr>
        <p:grpSpPr>
          <a:xfrm>
            <a:off x="2899087" y="2795679"/>
            <a:ext cx="849898" cy="834502"/>
            <a:chOff x="2899087" y="2857252"/>
            <a:chExt cx="876572" cy="834502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B71B9D-7223-3B4F-9FBB-A2B0C6AD7127}"/>
                </a:ext>
              </a:extLst>
            </p:cNvPr>
            <p:cNvSpPr/>
            <p:nvPr/>
          </p:nvSpPr>
          <p:spPr>
            <a:xfrm rot="20132694" flipH="1" flipV="1">
              <a:off x="2909375" y="2857252"/>
              <a:ext cx="866284" cy="9063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203C3E4-B144-AF49-BEA9-81DE315063BC}"/>
                </a:ext>
              </a:extLst>
            </p:cNvPr>
            <p:cNvSpPr/>
            <p:nvPr/>
          </p:nvSpPr>
          <p:spPr>
            <a:xfrm rot="1791807" flipH="1">
              <a:off x="2899087" y="3582790"/>
              <a:ext cx="866284" cy="10896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166DFA6-10E2-F24D-B98D-2AA220E3EF94}"/>
              </a:ext>
            </a:extLst>
          </p:cNvPr>
          <p:cNvSpPr/>
          <p:nvPr/>
        </p:nvSpPr>
        <p:spPr>
          <a:xfrm>
            <a:off x="4638437" y="1334967"/>
            <a:ext cx="295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6213" lvl="1" indent="-1682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Null-Hypothesis </a:t>
            </a:r>
            <a:r>
              <a:rPr lang="en-US" b="1" dirty="0">
                <a:solidFill>
                  <a:srgbClr val="0010FB"/>
                </a:solidFill>
              </a:rPr>
              <a:t>H0</a:t>
            </a:r>
            <a:r>
              <a:rPr lang="en-US" dirty="0">
                <a:solidFill>
                  <a:srgbClr val="0010FB"/>
                </a:solidFill>
              </a:rPr>
              <a:t>: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FB"/>
                </a:solidFill>
              </a:rPr>
              <a:t>=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i="1" dirty="0">
              <a:solidFill>
                <a:srgbClr val="0010F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/>
              <p:nvPr/>
            </p:nvSpPr>
            <p:spPr>
              <a:xfrm>
                <a:off x="6190232" y="2585064"/>
                <a:ext cx="10852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1, 0, 0, 0,…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232" y="2585064"/>
                <a:ext cx="1085232" cy="276999"/>
              </a:xfrm>
              <a:prstGeom prst="rect">
                <a:avLst/>
              </a:prstGeom>
              <a:blipFill>
                <a:blip r:embed="rId9"/>
                <a:stretch>
                  <a:fillRect l="-3448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 46">
            <a:extLst>
              <a:ext uri="{FF2B5EF4-FFF2-40B4-BE49-F238E27FC236}">
                <a16:creationId xmlns:a16="http://schemas.microsoft.com/office/drawing/2014/main" id="{E75E059F-B7A2-1E49-95BC-6FAFC8AEA39B}"/>
              </a:ext>
            </a:extLst>
          </p:cNvPr>
          <p:cNvSpPr/>
          <p:nvPr/>
        </p:nvSpPr>
        <p:spPr>
          <a:xfrm rot="21229745" flipH="1" flipV="1">
            <a:off x="4546854" y="2768258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966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179891C-34A9-A047-B0A0-E2273C34B9FE}"/>
              </a:ext>
            </a:extLst>
          </p:cNvPr>
          <p:cNvSpPr/>
          <p:nvPr/>
        </p:nvSpPr>
        <p:spPr>
          <a:xfrm>
            <a:off x="3434517" y="1242616"/>
            <a:ext cx="5215941" cy="3708224"/>
          </a:xfrm>
          <a:custGeom>
            <a:avLst/>
            <a:gdLst>
              <a:gd name="connsiteX0" fmla="*/ 0 w 5215941"/>
              <a:gd name="connsiteY0" fmla="*/ 821335 h 3708224"/>
              <a:gd name="connsiteX1" fmla="*/ 821335 w 5215941"/>
              <a:gd name="connsiteY1" fmla="*/ 0 h 3708224"/>
              <a:gd name="connsiteX2" fmla="*/ 1452613 w 5215941"/>
              <a:gd name="connsiteY2" fmla="*/ 0 h 3708224"/>
              <a:gd name="connsiteX3" fmla="*/ 1976693 w 5215941"/>
              <a:gd name="connsiteY3" fmla="*/ 0 h 3708224"/>
              <a:gd name="connsiteX4" fmla="*/ 2607971 w 5215941"/>
              <a:gd name="connsiteY4" fmla="*/ 0 h 3708224"/>
              <a:gd name="connsiteX5" fmla="*/ 3096318 w 5215941"/>
              <a:gd name="connsiteY5" fmla="*/ 0 h 3708224"/>
              <a:gd name="connsiteX6" fmla="*/ 3727595 w 5215941"/>
              <a:gd name="connsiteY6" fmla="*/ 0 h 3708224"/>
              <a:gd name="connsiteX7" fmla="*/ 4394606 w 5215941"/>
              <a:gd name="connsiteY7" fmla="*/ 0 h 3708224"/>
              <a:gd name="connsiteX8" fmla="*/ 5215941 w 5215941"/>
              <a:gd name="connsiteY8" fmla="*/ 821335 h 3708224"/>
              <a:gd name="connsiteX9" fmla="*/ 5215941 w 5215941"/>
              <a:gd name="connsiteY9" fmla="*/ 1379035 h 3708224"/>
              <a:gd name="connsiteX10" fmla="*/ 5215941 w 5215941"/>
              <a:gd name="connsiteY10" fmla="*/ 1854112 h 3708224"/>
              <a:gd name="connsiteX11" fmla="*/ 5215941 w 5215941"/>
              <a:gd name="connsiteY11" fmla="*/ 2308534 h 3708224"/>
              <a:gd name="connsiteX12" fmla="*/ 5215941 w 5215941"/>
              <a:gd name="connsiteY12" fmla="*/ 2886889 h 3708224"/>
              <a:gd name="connsiteX13" fmla="*/ 4394606 w 5215941"/>
              <a:gd name="connsiteY13" fmla="*/ 3708224 h 3708224"/>
              <a:gd name="connsiteX14" fmla="*/ 3906259 w 5215941"/>
              <a:gd name="connsiteY14" fmla="*/ 3708224 h 3708224"/>
              <a:gd name="connsiteX15" fmla="*/ 3239248 w 5215941"/>
              <a:gd name="connsiteY15" fmla="*/ 3708224 h 3708224"/>
              <a:gd name="connsiteX16" fmla="*/ 2643703 w 5215941"/>
              <a:gd name="connsiteY16" fmla="*/ 3708224 h 3708224"/>
              <a:gd name="connsiteX17" fmla="*/ 1976693 w 5215941"/>
              <a:gd name="connsiteY17" fmla="*/ 3708224 h 3708224"/>
              <a:gd name="connsiteX18" fmla="*/ 1345415 w 5215941"/>
              <a:gd name="connsiteY18" fmla="*/ 3708224 h 3708224"/>
              <a:gd name="connsiteX19" fmla="*/ 821335 w 5215941"/>
              <a:gd name="connsiteY19" fmla="*/ 3708224 h 3708224"/>
              <a:gd name="connsiteX20" fmla="*/ 0 w 5215941"/>
              <a:gd name="connsiteY20" fmla="*/ 2886889 h 3708224"/>
              <a:gd name="connsiteX21" fmla="*/ 0 w 5215941"/>
              <a:gd name="connsiteY21" fmla="*/ 2391156 h 3708224"/>
              <a:gd name="connsiteX22" fmla="*/ 0 w 5215941"/>
              <a:gd name="connsiteY22" fmla="*/ 1936734 h 3708224"/>
              <a:gd name="connsiteX23" fmla="*/ 0 w 5215941"/>
              <a:gd name="connsiteY23" fmla="*/ 1379035 h 3708224"/>
              <a:gd name="connsiteX24" fmla="*/ 0 w 5215941"/>
              <a:gd name="connsiteY24" fmla="*/ 821335 h 370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15941" h="3708224" fill="none" extrusionOk="0">
                <a:moveTo>
                  <a:pt x="0" y="821335"/>
                </a:moveTo>
                <a:cubicBezTo>
                  <a:pt x="-59754" y="487679"/>
                  <a:pt x="352163" y="-20647"/>
                  <a:pt x="821335" y="0"/>
                </a:cubicBezTo>
                <a:cubicBezTo>
                  <a:pt x="1000202" y="-22364"/>
                  <a:pt x="1175018" y="36002"/>
                  <a:pt x="1452613" y="0"/>
                </a:cubicBezTo>
                <a:cubicBezTo>
                  <a:pt x="1730208" y="-36002"/>
                  <a:pt x="1723384" y="60982"/>
                  <a:pt x="1976693" y="0"/>
                </a:cubicBezTo>
                <a:cubicBezTo>
                  <a:pt x="2230002" y="-60982"/>
                  <a:pt x="2468002" y="31899"/>
                  <a:pt x="2607971" y="0"/>
                </a:cubicBezTo>
                <a:cubicBezTo>
                  <a:pt x="2747940" y="-31899"/>
                  <a:pt x="2978466" y="41422"/>
                  <a:pt x="3096318" y="0"/>
                </a:cubicBezTo>
                <a:cubicBezTo>
                  <a:pt x="3214170" y="-41422"/>
                  <a:pt x="3423611" y="66675"/>
                  <a:pt x="3727595" y="0"/>
                </a:cubicBezTo>
                <a:cubicBezTo>
                  <a:pt x="4031579" y="-66675"/>
                  <a:pt x="4156278" y="60470"/>
                  <a:pt x="4394606" y="0"/>
                </a:cubicBezTo>
                <a:cubicBezTo>
                  <a:pt x="4769391" y="44200"/>
                  <a:pt x="5220278" y="379475"/>
                  <a:pt x="5215941" y="821335"/>
                </a:cubicBezTo>
                <a:cubicBezTo>
                  <a:pt x="5269331" y="993475"/>
                  <a:pt x="5152432" y="1177169"/>
                  <a:pt x="5215941" y="1379035"/>
                </a:cubicBezTo>
                <a:cubicBezTo>
                  <a:pt x="5279450" y="1580901"/>
                  <a:pt x="5194382" y="1756235"/>
                  <a:pt x="5215941" y="1854112"/>
                </a:cubicBezTo>
                <a:cubicBezTo>
                  <a:pt x="5237500" y="1951989"/>
                  <a:pt x="5201593" y="2084097"/>
                  <a:pt x="5215941" y="2308534"/>
                </a:cubicBezTo>
                <a:cubicBezTo>
                  <a:pt x="5230289" y="2532971"/>
                  <a:pt x="5209148" y="2677727"/>
                  <a:pt x="5215941" y="2886889"/>
                </a:cubicBezTo>
                <a:cubicBezTo>
                  <a:pt x="5258792" y="3445237"/>
                  <a:pt x="4916667" y="3775939"/>
                  <a:pt x="4394606" y="3708224"/>
                </a:cubicBezTo>
                <a:cubicBezTo>
                  <a:pt x="4180048" y="3724123"/>
                  <a:pt x="4025440" y="3698520"/>
                  <a:pt x="3906259" y="3708224"/>
                </a:cubicBezTo>
                <a:cubicBezTo>
                  <a:pt x="3787078" y="3717928"/>
                  <a:pt x="3414029" y="3661916"/>
                  <a:pt x="3239248" y="3708224"/>
                </a:cubicBezTo>
                <a:cubicBezTo>
                  <a:pt x="3064467" y="3754532"/>
                  <a:pt x="2927956" y="3666768"/>
                  <a:pt x="2643703" y="3708224"/>
                </a:cubicBezTo>
                <a:cubicBezTo>
                  <a:pt x="2359450" y="3749680"/>
                  <a:pt x="2248738" y="3680033"/>
                  <a:pt x="1976693" y="3708224"/>
                </a:cubicBezTo>
                <a:cubicBezTo>
                  <a:pt x="1704648" y="3736415"/>
                  <a:pt x="1593867" y="3671487"/>
                  <a:pt x="1345415" y="3708224"/>
                </a:cubicBezTo>
                <a:cubicBezTo>
                  <a:pt x="1096963" y="3744961"/>
                  <a:pt x="1026297" y="3653263"/>
                  <a:pt x="821335" y="3708224"/>
                </a:cubicBezTo>
                <a:cubicBezTo>
                  <a:pt x="459816" y="3724011"/>
                  <a:pt x="-75721" y="3368204"/>
                  <a:pt x="0" y="2886889"/>
                </a:cubicBezTo>
                <a:cubicBezTo>
                  <a:pt x="-50150" y="2697848"/>
                  <a:pt x="56145" y="2501666"/>
                  <a:pt x="0" y="2391156"/>
                </a:cubicBezTo>
                <a:cubicBezTo>
                  <a:pt x="-56145" y="2280646"/>
                  <a:pt x="39267" y="2029433"/>
                  <a:pt x="0" y="1936734"/>
                </a:cubicBezTo>
                <a:cubicBezTo>
                  <a:pt x="-39267" y="1844035"/>
                  <a:pt x="37703" y="1644212"/>
                  <a:pt x="0" y="1379035"/>
                </a:cubicBezTo>
                <a:cubicBezTo>
                  <a:pt x="-37703" y="1113858"/>
                  <a:pt x="10978" y="998037"/>
                  <a:pt x="0" y="821335"/>
                </a:cubicBezTo>
                <a:close/>
              </a:path>
              <a:path w="5215941" h="3708224" stroke="0" extrusionOk="0">
                <a:moveTo>
                  <a:pt x="0" y="821335"/>
                </a:moveTo>
                <a:cubicBezTo>
                  <a:pt x="-50348" y="336668"/>
                  <a:pt x="326698" y="15398"/>
                  <a:pt x="821335" y="0"/>
                </a:cubicBezTo>
                <a:cubicBezTo>
                  <a:pt x="1071732" y="-68885"/>
                  <a:pt x="1305245" y="20083"/>
                  <a:pt x="1488346" y="0"/>
                </a:cubicBezTo>
                <a:cubicBezTo>
                  <a:pt x="1671447" y="-20083"/>
                  <a:pt x="1896529" y="18424"/>
                  <a:pt x="2048158" y="0"/>
                </a:cubicBezTo>
                <a:cubicBezTo>
                  <a:pt x="2199787" y="-18424"/>
                  <a:pt x="2465936" y="9114"/>
                  <a:pt x="2572238" y="0"/>
                </a:cubicBezTo>
                <a:cubicBezTo>
                  <a:pt x="2678540" y="-9114"/>
                  <a:pt x="3048961" y="14828"/>
                  <a:pt x="3203516" y="0"/>
                </a:cubicBezTo>
                <a:cubicBezTo>
                  <a:pt x="3358071" y="-14828"/>
                  <a:pt x="3596290" y="33680"/>
                  <a:pt x="3763328" y="0"/>
                </a:cubicBezTo>
                <a:cubicBezTo>
                  <a:pt x="3930366" y="-33680"/>
                  <a:pt x="4267762" y="47666"/>
                  <a:pt x="4394606" y="0"/>
                </a:cubicBezTo>
                <a:cubicBezTo>
                  <a:pt x="4836771" y="-109151"/>
                  <a:pt x="5150025" y="459328"/>
                  <a:pt x="5215941" y="821335"/>
                </a:cubicBezTo>
                <a:cubicBezTo>
                  <a:pt x="5243924" y="950500"/>
                  <a:pt x="5206356" y="1093008"/>
                  <a:pt x="5215941" y="1296412"/>
                </a:cubicBezTo>
                <a:cubicBezTo>
                  <a:pt x="5225526" y="1499816"/>
                  <a:pt x="5192973" y="1660573"/>
                  <a:pt x="5215941" y="1812801"/>
                </a:cubicBezTo>
                <a:cubicBezTo>
                  <a:pt x="5238909" y="1965029"/>
                  <a:pt x="5167456" y="2162448"/>
                  <a:pt x="5215941" y="2329189"/>
                </a:cubicBezTo>
                <a:cubicBezTo>
                  <a:pt x="5264426" y="2495930"/>
                  <a:pt x="5206847" y="2744864"/>
                  <a:pt x="5215941" y="2886889"/>
                </a:cubicBezTo>
                <a:cubicBezTo>
                  <a:pt x="5285532" y="3425744"/>
                  <a:pt x="4908093" y="3655800"/>
                  <a:pt x="4394606" y="3708224"/>
                </a:cubicBezTo>
                <a:cubicBezTo>
                  <a:pt x="4257679" y="3732125"/>
                  <a:pt x="4095859" y="3662101"/>
                  <a:pt x="3799061" y="3708224"/>
                </a:cubicBezTo>
                <a:cubicBezTo>
                  <a:pt x="3502263" y="3754347"/>
                  <a:pt x="3466865" y="3660652"/>
                  <a:pt x="3203516" y="3708224"/>
                </a:cubicBezTo>
                <a:cubicBezTo>
                  <a:pt x="2940167" y="3755796"/>
                  <a:pt x="2716836" y="3644355"/>
                  <a:pt x="2536505" y="3708224"/>
                </a:cubicBezTo>
                <a:cubicBezTo>
                  <a:pt x="2356174" y="3772093"/>
                  <a:pt x="2103244" y="3698104"/>
                  <a:pt x="1940960" y="3708224"/>
                </a:cubicBezTo>
                <a:cubicBezTo>
                  <a:pt x="1778677" y="3718344"/>
                  <a:pt x="1608416" y="3663304"/>
                  <a:pt x="1452613" y="3708224"/>
                </a:cubicBezTo>
                <a:cubicBezTo>
                  <a:pt x="1296810" y="3753144"/>
                  <a:pt x="1080238" y="3685375"/>
                  <a:pt x="821335" y="3708224"/>
                </a:cubicBezTo>
                <a:cubicBezTo>
                  <a:pt x="436320" y="3667535"/>
                  <a:pt x="-24052" y="3378684"/>
                  <a:pt x="0" y="2886889"/>
                </a:cubicBezTo>
                <a:cubicBezTo>
                  <a:pt x="-12657" y="2694624"/>
                  <a:pt x="49486" y="2636440"/>
                  <a:pt x="0" y="2391156"/>
                </a:cubicBezTo>
                <a:cubicBezTo>
                  <a:pt x="-49486" y="2145872"/>
                  <a:pt x="24849" y="2016031"/>
                  <a:pt x="0" y="1874768"/>
                </a:cubicBezTo>
                <a:cubicBezTo>
                  <a:pt x="-24849" y="1733505"/>
                  <a:pt x="5672" y="1609203"/>
                  <a:pt x="0" y="1420346"/>
                </a:cubicBezTo>
                <a:cubicBezTo>
                  <a:pt x="-5672" y="1231489"/>
                  <a:pt x="17826" y="1008245"/>
                  <a:pt x="0" y="821335"/>
                </a:cubicBezTo>
                <a:close/>
              </a:path>
            </a:pathLst>
          </a:custGeom>
          <a:gradFill flip="none" rotWithShape="1">
            <a:gsLst>
              <a:gs pos="81000">
                <a:schemeClr val="bg1"/>
              </a:gs>
              <a:gs pos="0">
                <a:srgbClr val="DAE3F3">
                  <a:shade val="67500"/>
                  <a:satMod val="115000"/>
                </a:srgbClr>
              </a:gs>
              <a:gs pos="0">
                <a:schemeClr val="bg1"/>
              </a:gs>
              <a:gs pos="100000">
                <a:srgbClr val="4472C5">
                  <a:alpha val="32157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21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20483" cy="441128"/>
          </a:xfrm>
        </p:spPr>
        <p:txBody>
          <a:bodyPr>
            <a:normAutofit/>
          </a:bodyPr>
          <a:lstStyle/>
          <a:p>
            <a:r>
              <a:rPr lang="en-US" sz="1800" dirty="0"/>
              <a:t>Hypothesis </a:t>
            </a:r>
            <a:r>
              <a:rPr lang="en-US" sz="1800" b="1" dirty="0"/>
              <a:t>H1</a:t>
            </a:r>
            <a:r>
              <a:rPr lang="en-US" sz="1800" dirty="0"/>
              <a:t>: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/>
              <a:t> &gt;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1800" i="1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/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04C2E0E-1B30-584F-B9A4-42E79A25F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833" y="2085095"/>
            <a:ext cx="624376" cy="86248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103</a:t>
            </a:fld>
            <a:endParaRPr lang="e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7A3D8D-ECF8-864B-888E-C934D4FF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979587" y="3223916"/>
            <a:ext cx="622397" cy="862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8F5E19-D8AE-5749-BA82-24A583E59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1930790"/>
            <a:ext cx="1221886" cy="107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1F7C2F-6C42-8E46-93A2-9335F1545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3060410"/>
            <a:ext cx="1221886" cy="1077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74FFB48-99A3-6E42-B7FC-6F185AB54367}"/>
              </a:ext>
            </a:extLst>
          </p:cNvPr>
          <p:cNvGrpSpPr/>
          <p:nvPr/>
        </p:nvGrpSpPr>
        <p:grpSpPr>
          <a:xfrm>
            <a:off x="2899087" y="2795679"/>
            <a:ext cx="849898" cy="834502"/>
            <a:chOff x="2899087" y="2857252"/>
            <a:chExt cx="876572" cy="834502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B71B9D-7223-3B4F-9FBB-A2B0C6AD7127}"/>
                </a:ext>
              </a:extLst>
            </p:cNvPr>
            <p:cNvSpPr/>
            <p:nvPr/>
          </p:nvSpPr>
          <p:spPr>
            <a:xfrm rot="20132694" flipH="1" flipV="1">
              <a:off x="2909375" y="2857252"/>
              <a:ext cx="866284" cy="9063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203C3E4-B144-AF49-BEA9-81DE315063BC}"/>
                </a:ext>
              </a:extLst>
            </p:cNvPr>
            <p:cNvSpPr/>
            <p:nvPr/>
          </p:nvSpPr>
          <p:spPr>
            <a:xfrm rot="1791807" flipH="1">
              <a:off x="2899087" y="3582790"/>
              <a:ext cx="866284" cy="10896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166DFA6-10E2-F24D-B98D-2AA220E3EF94}"/>
              </a:ext>
            </a:extLst>
          </p:cNvPr>
          <p:cNvSpPr/>
          <p:nvPr/>
        </p:nvSpPr>
        <p:spPr>
          <a:xfrm>
            <a:off x="4638437" y="1334967"/>
            <a:ext cx="295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6213" lvl="1" indent="-1682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Null-Hypothesis </a:t>
            </a:r>
            <a:r>
              <a:rPr lang="en-US" b="1" dirty="0">
                <a:solidFill>
                  <a:srgbClr val="0010FB"/>
                </a:solidFill>
              </a:rPr>
              <a:t>H0</a:t>
            </a:r>
            <a:r>
              <a:rPr lang="en-US" dirty="0">
                <a:solidFill>
                  <a:srgbClr val="0010FB"/>
                </a:solidFill>
              </a:rPr>
              <a:t>: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FB"/>
                </a:solidFill>
              </a:rPr>
              <a:t>=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i="1" dirty="0">
              <a:solidFill>
                <a:srgbClr val="0010F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/>
              <p:nvPr/>
            </p:nvSpPr>
            <p:spPr>
              <a:xfrm>
                <a:off x="6190232" y="2585064"/>
                <a:ext cx="10852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1, 0, 0, 0,…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232" y="2585064"/>
                <a:ext cx="1085232" cy="276999"/>
              </a:xfrm>
              <a:prstGeom prst="rect">
                <a:avLst/>
              </a:prstGeom>
              <a:blipFill>
                <a:blip r:embed="rId9"/>
                <a:stretch>
                  <a:fillRect l="-3448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/>
              <p:nvPr/>
            </p:nvSpPr>
            <p:spPr>
              <a:xfrm>
                <a:off x="6173302" y="3713478"/>
                <a:ext cx="10833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0, 0, 0, 1,…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302" y="3713478"/>
                <a:ext cx="1083310" cy="276999"/>
              </a:xfrm>
              <a:prstGeom prst="rect">
                <a:avLst/>
              </a:prstGeom>
              <a:blipFill>
                <a:blip r:embed="rId10"/>
                <a:stretch>
                  <a:fillRect l="-3488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 46">
            <a:extLst>
              <a:ext uri="{FF2B5EF4-FFF2-40B4-BE49-F238E27FC236}">
                <a16:creationId xmlns:a16="http://schemas.microsoft.com/office/drawing/2014/main" id="{E75E059F-B7A2-1E49-95BC-6FAFC8AEA39B}"/>
              </a:ext>
            </a:extLst>
          </p:cNvPr>
          <p:cNvSpPr/>
          <p:nvPr/>
        </p:nvSpPr>
        <p:spPr>
          <a:xfrm rot="21229745" flipH="1" flipV="1">
            <a:off x="4546854" y="2768258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F2007C-03AA-2E43-A924-0BA994B73459}"/>
              </a:ext>
            </a:extLst>
          </p:cNvPr>
          <p:cNvSpPr/>
          <p:nvPr/>
        </p:nvSpPr>
        <p:spPr>
          <a:xfrm rot="21229745" flipH="1" flipV="1">
            <a:off x="4546854" y="3893281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809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179891C-34A9-A047-B0A0-E2273C34B9FE}"/>
              </a:ext>
            </a:extLst>
          </p:cNvPr>
          <p:cNvSpPr/>
          <p:nvPr/>
        </p:nvSpPr>
        <p:spPr>
          <a:xfrm>
            <a:off x="3434517" y="1242616"/>
            <a:ext cx="5215941" cy="3708224"/>
          </a:xfrm>
          <a:custGeom>
            <a:avLst/>
            <a:gdLst>
              <a:gd name="connsiteX0" fmla="*/ 0 w 5215941"/>
              <a:gd name="connsiteY0" fmla="*/ 821335 h 3708224"/>
              <a:gd name="connsiteX1" fmla="*/ 821335 w 5215941"/>
              <a:gd name="connsiteY1" fmla="*/ 0 h 3708224"/>
              <a:gd name="connsiteX2" fmla="*/ 1452613 w 5215941"/>
              <a:gd name="connsiteY2" fmla="*/ 0 h 3708224"/>
              <a:gd name="connsiteX3" fmla="*/ 1976693 w 5215941"/>
              <a:gd name="connsiteY3" fmla="*/ 0 h 3708224"/>
              <a:gd name="connsiteX4" fmla="*/ 2607971 w 5215941"/>
              <a:gd name="connsiteY4" fmla="*/ 0 h 3708224"/>
              <a:gd name="connsiteX5" fmla="*/ 3096318 w 5215941"/>
              <a:gd name="connsiteY5" fmla="*/ 0 h 3708224"/>
              <a:gd name="connsiteX6" fmla="*/ 3727595 w 5215941"/>
              <a:gd name="connsiteY6" fmla="*/ 0 h 3708224"/>
              <a:gd name="connsiteX7" fmla="*/ 4394606 w 5215941"/>
              <a:gd name="connsiteY7" fmla="*/ 0 h 3708224"/>
              <a:gd name="connsiteX8" fmla="*/ 5215941 w 5215941"/>
              <a:gd name="connsiteY8" fmla="*/ 821335 h 3708224"/>
              <a:gd name="connsiteX9" fmla="*/ 5215941 w 5215941"/>
              <a:gd name="connsiteY9" fmla="*/ 1379035 h 3708224"/>
              <a:gd name="connsiteX10" fmla="*/ 5215941 w 5215941"/>
              <a:gd name="connsiteY10" fmla="*/ 1854112 h 3708224"/>
              <a:gd name="connsiteX11" fmla="*/ 5215941 w 5215941"/>
              <a:gd name="connsiteY11" fmla="*/ 2308534 h 3708224"/>
              <a:gd name="connsiteX12" fmla="*/ 5215941 w 5215941"/>
              <a:gd name="connsiteY12" fmla="*/ 2886889 h 3708224"/>
              <a:gd name="connsiteX13" fmla="*/ 4394606 w 5215941"/>
              <a:gd name="connsiteY13" fmla="*/ 3708224 h 3708224"/>
              <a:gd name="connsiteX14" fmla="*/ 3906259 w 5215941"/>
              <a:gd name="connsiteY14" fmla="*/ 3708224 h 3708224"/>
              <a:gd name="connsiteX15" fmla="*/ 3239248 w 5215941"/>
              <a:gd name="connsiteY15" fmla="*/ 3708224 h 3708224"/>
              <a:gd name="connsiteX16" fmla="*/ 2643703 w 5215941"/>
              <a:gd name="connsiteY16" fmla="*/ 3708224 h 3708224"/>
              <a:gd name="connsiteX17" fmla="*/ 1976693 w 5215941"/>
              <a:gd name="connsiteY17" fmla="*/ 3708224 h 3708224"/>
              <a:gd name="connsiteX18" fmla="*/ 1345415 w 5215941"/>
              <a:gd name="connsiteY18" fmla="*/ 3708224 h 3708224"/>
              <a:gd name="connsiteX19" fmla="*/ 821335 w 5215941"/>
              <a:gd name="connsiteY19" fmla="*/ 3708224 h 3708224"/>
              <a:gd name="connsiteX20" fmla="*/ 0 w 5215941"/>
              <a:gd name="connsiteY20" fmla="*/ 2886889 h 3708224"/>
              <a:gd name="connsiteX21" fmla="*/ 0 w 5215941"/>
              <a:gd name="connsiteY21" fmla="*/ 2391156 h 3708224"/>
              <a:gd name="connsiteX22" fmla="*/ 0 w 5215941"/>
              <a:gd name="connsiteY22" fmla="*/ 1936734 h 3708224"/>
              <a:gd name="connsiteX23" fmla="*/ 0 w 5215941"/>
              <a:gd name="connsiteY23" fmla="*/ 1379035 h 3708224"/>
              <a:gd name="connsiteX24" fmla="*/ 0 w 5215941"/>
              <a:gd name="connsiteY24" fmla="*/ 821335 h 370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15941" h="3708224" fill="none" extrusionOk="0">
                <a:moveTo>
                  <a:pt x="0" y="821335"/>
                </a:moveTo>
                <a:cubicBezTo>
                  <a:pt x="-59754" y="487679"/>
                  <a:pt x="352163" y="-20647"/>
                  <a:pt x="821335" y="0"/>
                </a:cubicBezTo>
                <a:cubicBezTo>
                  <a:pt x="1000202" y="-22364"/>
                  <a:pt x="1175018" y="36002"/>
                  <a:pt x="1452613" y="0"/>
                </a:cubicBezTo>
                <a:cubicBezTo>
                  <a:pt x="1730208" y="-36002"/>
                  <a:pt x="1723384" y="60982"/>
                  <a:pt x="1976693" y="0"/>
                </a:cubicBezTo>
                <a:cubicBezTo>
                  <a:pt x="2230002" y="-60982"/>
                  <a:pt x="2468002" y="31899"/>
                  <a:pt x="2607971" y="0"/>
                </a:cubicBezTo>
                <a:cubicBezTo>
                  <a:pt x="2747940" y="-31899"/>
                  <a:pt x="2978466" y="41422"/>
                  <a:pt x="3096318" y="0"/>
                </a:cubicBezTo>
                <a:cubicBezTo>
                  <a:pt x="3214170" y="-41422"/>
                  <a:pt x="3423611" y="66675"/>
                  <a:pt x="3727595" y="0"/>
                </a:cubicBezTo>
                <a:cubicBezTo>
                  <a:pt x="4031579" y="-66675"/>
                  <a:pt x="4156278" y="60470"/>
                  <a:pt x="4394606" y="0"/>
                </a:cubicBezTo>
                <a:cubicBezTo>
                  <a:pt x="4769391" y="44200"/>
                  <a:pt x="5220278" y="379475"/>
                  <a:pt x="5215941" y="821335"/>
                </a:cubicBezTo>
                <a:cubicBezTo>
                  <a:pt x="5269331" y="993475"/>
                  <a:pt x="5152432" y="1177169"/>
                  <a:pt x="5215941" y="1379035"/>
                </a:cubicBezTo>
                <a:cubicBezTo>
                  <a:pt x="5279450" y="1580901"/>
                  <a:pt x="5194382" y="1756235"/>
                  <a:pt x="5215941" y="1854112"/>
                </a:cubicBezTo>
                <a:cubicBezTo>
                  <a:pt x="5237500" y="1951989"/>
                  <a:pt x="5201593" y="2084097"/>
                  <a:pt x="5215941" y="2308534"/>
                </a:cubicBezTo>
                <a:cubicBezTo>
                  <a:pt x="5230289" y="2532971"/>
                  <a:pt x="5209148" y="2677727"/>
                  <a:pt x="5215941" y="2886889"/>
                </a:cubicBezTo>
                <a:cubicBezTo>
                  <a:pt x="5258792" y="3445237"/>
                  <a:pt x="4916667" y="3775939"/>
                  <a:pt x="4394606" y="3708224"/>
                </a:cubicBezTo>
                <a:cubicBezTo>
                  <a:pt x="4180048" y="3724123"/>
                  <a:pt x="4025440" y="3698520"/>
                  <a:pt x="3906259" y="3708224"/>
                </a:cubicBezTo>
                <a:cubicBezTo>
                  <a:pt x="3787078" y="3717928"/>
                  <a:pt x="3414029" y="3661916"/>
                  <a:pt x="3239248" y="3708224"/>
                </a:cubicBezTo>
                <a:cubicBezTo>
                  <a:pt x="3064467" y="3754532"/>
                  <a:pt x="2927956" y="3666768"/>
                  <a:pt x="2643703" y="3708224"/>
                </a:cubicBezTo>
                <a:cubicBezTo>
                  <a:pt x="2359450" y="3749680"/>
                  <a:pt x="2248738" y="3680033"/>
                  <a:pt x="1976693" y="3708224"/>
                </a:cubicBezTo>
                <a:cubicBezTo>
                  <a:pt x="1704648" y="3736415"/>
                  <a:pt x="1593867" y="3671487"/>
                  <a:pt x="1345415" y="3708224"/>
                </a:cubicBezTo>
                <a:cubicBezTo>
                  <a:pt x="1096963" y="3744961"/>
                  <a:pt x="1026297" y="3653263"/>
                  <a:pt x="821335" y="3708224"/>
                </a:cubicBezTo>
                <a:cubicBezTo>
                  <a:pt x="459816" y="3724011"/>
                  <a:pt x="-75721" y="3368204"/>
                  <a:pt x="0" y="2886889"/>
                </a:cubicBezTo>
                <a:cubicBezTo>
                  <a:pt x="-50150" y="2697848"/>
                  <a:pt x="56145" y="2501666"/>
                  <a:pt x="0" y="2391156"/>
                </a:cubicBezTo>
                <a:cubicBezTo>
                  <a:pt x="-56145" y="2280646"/>
                  <a:pt x="39267" y="2029433"/>
                  <a:pt x="0" y="1936734"/>
                </a:cubicBezTo>
                <a:cubicBezTo>
                  <a:pt x="-39267" y="1844035"/>
                  <a:pt x="37703" y="1644212"/>
                  <a:pt x="0" y="1379035"/>
                </a:cubicBezTo>
                <a:cubicBezTo>
                  <a:pt x="-37703" y="1113858"/>
                  <a:pt x="10978" y="998037"/>
                  <a:pt x="0" y="821335"/>
                </a:cubicBezTo>
                <a:close/>
              </a:path>
              <a:path w="5215941" h="3708224" stroke="0" extrusionOk="0">
                <a:moveTo>
                  <a:pt x="0" y="821335"/>
                </a:moveTo>
                <a:cubicBezTo>
                  <a:pt x="-50348" y="336668"/>
                  <a:pt x="326698" y="15398"/>
                  <a:pt x="821335" y="0"/>
                </a:cubicBezTo>
                <a:cubicBezTo>
                  <a:pt x="1071732" y="-68885"/>
                  <a:pt x="1305245" y="20083"/>
                  <a:pt x="1488346" y="0"/>
                </a:cubicBezTo>
                <a:cubicBezTo>
                  <a:pt x="1671447" y="-20083"/>
                  <a:pt x="1896529" y="18424"/>
                  <a:pt x="2048158" y="0"/>
                </a:cubicBezTo>
                <a:cubicBezTo>
                  <a:pt x="2199787" y="-18424"/>
                  <a:pt x="2465936" y="9114"/>
                  <a:pt x="2572238" y="0"/>
                </a:cubicBezTo>
                <a:cubicBezTo>
                  <a:pt x="2678540" y="-9114"/>
                  <a:pt x="3048961" y="14828"/>
                  <a:pt x="3203516" y="0"/>
                </a:cubicBezTo>
                <a:cubicBezTo>
                  <a:pt x="3358071" y="-14828"/>
                  <a:pt x="3596290" y="33680"/>
                  <a:pt x="3763328" y="0"/>
                </a:cubicBezTo>
                <a:cubicBezTo>
                  <a:pt x="3930366" y="-33680"/>
                  <a:pt x="4267762" y="47666"/>
                  <a:pt x="4394606" y="0"/>
                </a:cubicBezTo>
                <a:cubicBezTo>
                  <a:pt x="4836771" y="-109151"/>
                  <a:pt x="5150025" y="459328"/>
                  <a:pt x="5215941" y="821335"/>
                </a:cubicBezTo>
                <a:cubicBezTo>
                  <a:pt x="5243924" y="950500"/>
                  <a:pt x="5206356" y="1093008"/>
                  <a:pt x="5215941" y="1296412"/>
                </a:cubicBezTo>
                <a:cubicBezTo>
                  <a:pt x="5225526" y="1499816"/>
                  <a:pt x="5192973" y="1660573"/>
                  <a:pt x="5215941" y="1812801"/>
                </a:cubicBezTo>
                <a:cubicBezTo>
                  <a:pt x="5238909" y="1965029"/>
                  <a:pt x="5167456" y="2162448"/>
                  <a:pt x="5215941" y="2329189"/>
                </a:cubicBezTo>
                <a:cubicBezTo>
                  <a:pt x="5264426" y="2495930"/>
                  <a:pt x="5206847" y="2744864"/>
                  <a:pt x="5215941" y="2886889"/>
                </a:cubicBezTo>
                <a:cubicBezTo>
                  <a:pt x="5285532" y="3425744"/>
                  <a:pt x="4908093" y="3655800"/>
                  <a:pt x="4394606" y="3708224"/>
                </a:cubicBezTo>
                <a:cubicBezTo>
                  <a:pt x="4257679" y="3732125"/>
                  <a:pt x="4095859" y="3662101"/>
                  <a:pt x="3799061" y="3708224"/>
                </a:cubicBezTo>
                <a:cubicBezTo>
                  <a:pt x="3502263" y="3754347"/>
                  <a:pt x="3466865" y="3660652"/>
                  <a:pt x="3203516" y="3708224"/>
                </a:cubicBezTo>
                <a:cubicBezTo>
                  <a:pt x="2940167" y="3755796"/>
                  <a:pt x="2716836" y="3644355"/>
                  <a:pt x="2536505" y="3708224"/>
                </a:cubicBezTo>
                <a:cubicBezTo>
                  <a:pt x="2356174" y="3772093"/>
                  <a:pt x="2103244" y="3698104"/>
                  <a:pt x="1940960" y="3708224"/>
                </a:cubicBezTo>
                <a:cubicBezTo>
                  <a:pt x="1778677" y="3718344"/>
                  <a:pt x="1608416" y="3663304"/>
                  <a:pt x="1452613" y="3708224"/>
                </a:cubicBezTo>
                <a:cubicBezTo>
                  <a:pt x="1296810" y="3753144"/>
                  <a:pt x="1080238" y="3685375"/>
                  <a:pt x="821335" y="3708224"/>
                </a:cubicBezTo>
                <a:cubicBezTo>
                  <a:pt x="436320" y="3667535"/>
                  <a:pt x="-24052" y="3378684"/>
                  <a:pt x="0" y="2886889"/>
                </a:cubicBezTo>
                <a:cubicBezTo>
                  <a:pt x="-12657" y="2694624"/>
                  <a:pt x="49486" y="2636440"/>
                  <a:pt x="0" y="2391156"/>
                </a:cubicBezTo>
                <a:cubicBezTo>
                  <a:pt x="-49486" y="2145872"/>
                  <a:pt x="24849" y="2016031"/>
                  <a:pt x="0" y="1874768"/>
                </a:cubicBezTo>
                <a:cubicBezTo>
                  <a:pt x="-24849" y="1733505"/>
                  <a:pt x="5672" y="1609203"/>
                  <a:pt x="0" y="1420346"/>
                </a:cubicBezTo>
                <a:cubicBezTo>
                  <a:pt x="-5672" y="1231489"/>
                  <a:pt x="17826" y="1008245"/>
                  <a:pt x="0" y="821335"/>
                </a:cubicBezTo>
                <a:close/>
              </a:path>
            </a:pathLst>
          </a:custGeom>
          <a:gradFill flip="none" rotWithShape="1">
            <a:gsLst>
              <a:gs pos="81000">
                <a:schemeClr val="bg1"/>
              </a:gs>
              <a:gs pos="0">
                <a:srgbClr val="DAE3F3">
                  <a:shade val="67500"/>
                  <a:satMod val="115000"/>
                </a:srgbClr>
              </a:gs>
              <a:gs pos="0">
                <a:schemeClr val="bg1"/>
              </a:gs>
              <a:gs pos="100000">
                <a:srgbClr val="4472C5">
                  <a:alpha val="32157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21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20483" cy="441128"/>
          </a:xfrm>
        </p:spPr>
        <p:txBody>
          <a:bodyPr>
            <a:normAutofit/>
          </a:bodyPr>
          <a:lstStyle/>
          <a:p>
            <a:r>
              <a:rPr lang="en-US" sz="1800" dirty="0"/>
              <a:t>Hypothesis </a:t>
            </a:r>
            <a:r>
              <a:rPr lang="en-US" sz="1800" b="1" dirty="0"/>
              <a:t>H1</a:t>
            </a:r>
            <a:r>
              <a:rPr lang="en-US" sz="1800" dirty="0"/>
              <a:t>: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/>
              <a:t> &gt;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1800" i="1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/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04C2E0E-1B30-584F-B9A4-42E79A25F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833" y="2085095"/>
            <a:ext cx="624376" cy="86248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104</a:t>
            </a:fld>
            <a:endParaRPr lang="e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7A3D8D-ECF8-864B-888E-C934D4FF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979587" y="3223916"/>
            <a:ext cx="622397" cy="862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8F5E19-D8AE-5749-BA82-24A583E59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1930790"/>
            <a:ext cx="1221886" cy="107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1F7C2F-6C42-8E46-93A2-9335F1545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3060410"/>
            <a:ext cx="1221886" cy="107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DEDE64-73F3-C24F-88AC-2726F7F6DA34}"/>
                  </a:ext>
                </a:extLst>
              </p:cNvPr>
              <p:cNvSpPr txBox="1"/>
              <p:nvPr/>
            </p:nvSpPr>
            <p:spPr>
              <a:xfrm>
                <a:off x="5188634" y="2202724"/>
                <a:ext cx="19952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DEDE64-73F3-C24F-88AC-2726F7F6D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634" y="2202724"/>
                <a:ext cx="1995290" cy="276999"/>
              </a:xfrm>
              <a:prstGeom prst="rect">
                <a:avLst/>
              </a:prstGeom>
              <a:blipFill>
                <a:blip r:embed="rId5"/>
                <a:stretch>
                  <a:fillRect l="-633" r="-189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74FFB48-99A3-6E42-B7FC-6F185AB54367}"/>
              </a:ext>
            </a:extLst>
          </p:cNvPr>
          <p:cNvGrpSpPr/>
          <p:nvPr/>
        </p:nvGrpSpPr>
        <p:grpSpPr>
          <a:xfrm>
            <a:off x="2899087" y="2795679"/>
            <a:ext cx="849898" cy="834502"/>
            <a:chOff x="2899087" y="2857252"/>
            <a:chExt cx="876572" cy="834502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B71B9D-7223-3B4F-9FBB-A2B0C6AD7127}"/>
                </a:ext>
              </a:extLst>
            </p:cNvPr>
            <p:cNvSpPr/>
            <p:nvPr/>
          </p:nvSpPr>
          <p:spPr>
            <a:xfrm rot="20132694" flipH="1" flipV="1">
              <a:off x="2909375" y="2857252"/>
              <a:ext cx="866284" cy="9063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203C3E4-B144-AF49-BEA9-81DE315063BC}"/>
                </a:ext>
              </a:extLst>
            </p:cNvPr>
            <p:cNvSpPr/>
            <p:nvPr/>
          </p:nvSpPr>
          <p:spPr>
            <a:xfrm rot="1791807" flipH="1">
              <a:off x="2899087" y="3582790"/>
              <a:ext cx="866284" cy="10896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166DFA6-10E2-F24D-B98D-2AA220E3EF94}"/>
              </a:ext>
            </a:extLst>
          </p:cNvPr>
          <p:cNvSpPr/>
          <p:nvPr/>
        </p:nvSpPr>
        <p:spPr>
          <a:xfrm>
            <a:off x="4638437" y="1334967"/>
            <a:ext cx="295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6213" lvl="1" indent="-1682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Null-Hypothesis </a:t>
            </a:r>
            <a:r>
              <a:rPr lang="en-US" b="1" dirty="0">
                <a:solidFill>
                  <a:srgbClr val="0010FB"/>
                </a:solidFill>
              </a:rPr>
              <a:t>H0</a:t>
            </a:r>
            <a:r>
              <a:rPr lang="en-US" dirty="0">
                <a:solidFill>
                  <a:srgbClr val="0010FB"/>
                </a:solidFill>
              </a:rPr>
              <a:t>: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FB"/>
                </a:solidFill>
              </a:rPr>
              <a:t>=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i="1" dirty="0">
              <a:solidFill>
                <a:srgbClr val="0010F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5E0443-A57C-534C-AF28-768E6D8E80A7}"/>
                  </a:ext>
                </a:extLst>
              </p:cNvPr>
              <p:cNvSpPr txBox="1"/>
              <p:nvPr/>
            </p:nvSpPr>
            <p:spPr>
              <a:xfrm>
                <a:off x="5186709" y="3307042"/>
                <a:ext cx="19638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5E0443-A57C-534C-AF28-768E6D8E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709" y="3307042"/>
                <a:ext cx="1963871" cy="276999"/>
              </a:xfrm>
              <a:prstGeom prst="rect">
                <a:avLst/>
              </a:prstGeom>
              <a:blipFill>
                <a:blip r:embed="rId8"/>
                <a:stretch>
                  <a:fillRect l="-1935" r="-322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/>
              <p:nvPr/>
            </p:nvSpPr>
            <p:spPr>
              <a:xfrm>
                <a:off x="6190232" y="2585064"/>
                <a:ext cx="10852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1, 0, 0, 0,…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232" y="2585064"/>
                <a:ext cx="1085232" cy="276999"/>
              </a:xfrm>
              <a:prstGeom prst="rect">
                <a:avLst/>
              </a:prstGeom>
              <a:blipFill>
                <a:blip r:embed="rId9"/>
                <a:stretch>
                  <a:fillRect l="-3448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/>
              <p:nvPr/>
            </p:nvSpPr>
            <p:spPr>
              <a:xfrm>
                <a:off x="6173302" y="3713478"/>
                <a:ext cx="10833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0, 0, 0, 1,…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302" y="3713478"/>
                <a:ext cx="1083310" cy="276999"/>
              </a:xfrm>
              <a:prstGeom prst="rect">
                <a:avLst/>
              </a:prstGeom>
              <a:blipFill>
                <a:blip r:embed="rId10"/>
                <a:stretch>
                  <a:fillRect l="-3488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 46">
            <a:extLst>
              <a:ext uri="{FF2B5EF4-FFF2-40B4-BE49-F238E27FC236}">
                <a16:creationId xmlns:a16="http://schemas.microsoft.com/office/drawing/2014/main" id="{E75E059F-B7A2-1E49-95BC-6FAFC8AEA39B}"/>
              </a:ext>
            </a:extLst>
          </p:cNvPr>
          <p:cNvSpPr/>
          <p:nvPr/>
        </p:nvSpPr>
        <p:spPr>
          <a:xfrm rot="21229745" flipH="1" flipV="1">
            <a:off x="4546854" y="2768258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F2007C-03AA-2E43-A924-0BA994B73459}"/>
              </a:ext>
            </a:extLst>
          </p:cNvPr>
          <p:cNvSpPr/>
          <p:nvPr/>
        </p:nvSpPr>
        <p:spPr>
          <a:xfrm rot="21229745" flipH="1" flipV="1">
            <a:off x="4546854" y="3893281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317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179891C-34A9-A047-B0A0-E2273C34B9FE}"/>
              </a:ext>
            </a:extLst>
          </p:cNvPr>
          <p:cNvSpPr/>
          <p:nvPr/>
        </p:nvSpPr>
        <p:spPr>
          <a:xfrm>
            <a:off x="3434517" y="1242616"/>
            <a:ext cx="5215941" cy="3708224"/>
          </a:xfrm>
          <a:custGeom>
            <a:avLst/>
            <a:gdLst>
              <a:gd name="connsiteX0" fmla="*/ 0 w 5215941"/>
              <a:gd name="connsiteY0" fmla="*/ 821335 h 3708224"/>
              <a:gd name="connsiteX1" fmla="*/ 821335 w 5215941"/>
              <a:gd name="connsiteY1" fmla="*/ 0 h 3708224"/>
              <a:gd name="connsiteX2" fmla="*/ 1452613 w 5215941"/>
              <a:gd name="connsiteY2" fmla="*/ 0 h 3708224"/>
              <a:gd name="connsiteX3" fmla="*/ 1976693 w 5215941"/>
              <a:gd name="connsiteY3" fmla="*/ 0 h 3708224"/>
              <a:gd name="connsiteX4" fmla="*/ 2607971 w 5215941"/>
              <a:gd name="connsiteY4" fmla="*/ 0 h 3708224"/>
              <a:gd name="connsiteX5" fmla="*/ 3096318 w 5215941"/>
              <a:gd name="connsiteY5" fmla="*/ 0 h 3708224"/>
              <a:gd name="connsiteX6" fmla="*/ 3727595 w 5215941"/>
              <a:gd name="connsiteY6" fmla="*/ 0 h 3708224"/>
              <a:gd name="connsiteX7" fmla="*/ 4394606 w 5215941"/>
              <a:gd name="connsiteY7" fmla="*/ 0 h 3708224"/>
              <a:gd name="connsiteX8" fmla="*/ 5215941 w 5215941"/>
              <a:gd name="connsiteY8" fmla="*/ 821335 h 3708224"/>
              <a:gd name="connsiteX9" fmla="*/ 5215941 w 5215941"/>
              <a:gd name="connsiteY9" fmla="*/ 1379035 h 3708224"/>
              <a:gd name="connsiteX10" fmla="*/ 5215941 w 5215941"/>
              <a:gd name="connsiteY10" fmla="*/ 1854112 h 3708224"/>
              <a:gd name="connsiteX11" fmla="*/ 5215941 w 5215941"/>
              <a:gd name="connsiteY11" fmla="*/ 2308534 h 3708224"/>
              <a:gd name="connsiteX12" fmla="*/ 5215941 w 5215941"/>
              <a:gd name="connsiteY12" fmla="*/ 2886889 h 3708224"/>
              <a:gd name="connsiteX13" fmla="*/ 4394606 w 5215941"/>
              <a:gd name="connsiteY13" fmla="*/ 3708224 h 3708224"/>
              <a:gd name="connsiteX14" fmla="*/ 3906259 w 5215941"/>
              <a:gd name="connsiteY14" fmla="*/ 3708224 h 3708224"/>
              <a:gd name="connsiteX15" fmla="*/ 3239248 w 5215941"/>
              <a:gd name="connsiteY15" fmla="*/ 3708224 h 3708224"/>
              <a:gd name="connsiteX16" fmla="*/ 2643703 w 5215941"/>
              <a:gd name="connsiteY16" fmla="*/ 3708224 h 3708224"/>
              <a:gd name="connsiteX17" fmla="*/ 1976693 w 5215941"/>
              <a:gd name="connsiteY17" fmla="*/ 3708224 h 3708224"/>
              <a:gd name="connsiteX18" fmla="*/ 1345415 w 5215941"/>
              <a:gd name="connsiteY18" fmla="*/ 3708224 h 3708224"/>
              <a:gd name="connsiteX19" fmla="*/ 821335 w 5215941"/>
              <a:gd name="connsiteY19" fmla="*/ 3708224 h 3708224"/>
              <a:gd name="connsiteX20" fmla="*/ 0 w 5215941"/>
              <a:gd name="connsiteY20" fmla="*/ 2886889 h 3708224"/>
              <a:gd name="connsiteX21" fmla="*/ 0 w 5215941"/>
              <a:gd name="connsiteY21" fmla="*/ 2391156 h 3708224"/>
              <a:gd name="connsiteX22" fmla="*/ 0 w 5215941"/>
              <a:gd name="connsiteY22" fmla="*/ 1936734 h 3708224"/>
              <a:gd name="connsiteX23" fmla="*/ 0 w 5215941"/>
              <a:gd name="connsiteY23" fmla="*/ 1379035 h 3708224"/>
              <a:gd name="connsiteX24" fmla="*/ 0 w 5215941"/>
              <a:gd name="connsiteY24" fmla="*/ 821335 h 370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15941" h="3708224" fill="none" extrusionOk="0">
                <a:moveTo>
                  <a:pt x="0" y="821335"/>
                </a:moveTo>
                <a:cubicBezTo>
                  <a:pt x="-59754" y="487679"/>
                  <a:pt x="352163" y="-20647"/>
                  <a:pt x="821335" y="0"/>
                </a:cubicBezTo>
                <a:cubicBezTo>
                  <a:pt x="1000202" y="-22364"/>
                  <a:pt x="1175018" y="36002"/>
                  <a:pt x="1452613" y="0"/>
                </a:cubicBezTo>
                <a:cubicBezTo>
                  <a:pt x="1730208" y="-36002"/>
                  <a:pt x="1723384" y="60982"/>
                  <a:pt x="1976693" y="0"/>
                </a:cubicBezTo>
                <a:cubicBezTo>
                  <a:pt x="2230002" y="-60982"/>
                  <a:pt x="2468002" y="31899"/>
                  <a:pt x="2607971" y="0"/>
                </a:cubicBezTo>
                <a:cubicBezTo>
                  <a:pt x="2747940" y="-31899"/>
                  <a:pt x="2978466" y="41422"/>
                  <a:pt x="3096318" y="0"/>
                </a:cubicBezTo>
                <a:cubicBezTo>
                  <a:pt x="3214170" y="-41422"/>
                  <a:pt x="3423611" y="66675"/>
                  <a:pt x="3727595" y="0"/>
                </a:cubicBezTo>
                <a:cubicBezTo>
                  <a:pt x="4031579" y="-66675"/>
                  <a:pt x="4156278" y="60470"/>
                  <a:pt x="4394606" y="0"/>
                </a:cubicBezTo>
                <a:cubicBezTo>
                  <a:pt x="4769391" y="44200"/>
                  <a:pt x="5220278" y="379475"/>
                  <a:pt x="5215941" y="821335"/>
                </a:cubicBezTo>
                <a:cubicBezTo>
                  <a:pt x="5269331" y="993475"/>
                  <a:pt x="5152432" y="1177169"/>
                  <a:pt x="5215941" y="1379035"/>
                </a:cubicBezTo>
                <a:cubicBezTo>
                  <a:pt x="5279450" y="1580901"/>
                  <a:pt x="5194382" y="1756235"/>
                  <a:pt x="5215941" y="1854112"/>
                </a:cubicBezTo>
                <a:cubicBezTo>
                  <a:pt x="5237500" y="1951989"/>
                  <a:pt x="5201593" y="2084097"/>
                  <a:pt x="5215941" y="2308534"/>
                </a:cubicBezTo>
                <a:cubicBezTo>
                  <a:pt x="5230289" y="2532971"/>
                  <a:pt x="5209148" y="2677727"/>
                  <a:pt x="5215941" y="2886889"/>
                </a:cubicBezTo>
                <a:cubicBezTo>
                  <a:pt x="5258792" y="3445237"/>
                  <a:pt x="4916667" y="3775939"/>
                  <a:pt x="4394606" y="3708224"/>
                </a:cubicBezTo>
                <a:cubicBezTo>
                  <a:pt x="4180048" y="3724123"/>
                  <a:pt x="4025440" y="3698520"/>
                  <a:pt x="3906259" y="3708224"/>
                </a:cubicBezTo>
                <a:cubicBezTo>
                  <a:pt x="3787078" y="3717928"/>
                  <a:pt x="3414029" y="3661916"/>
                  <a:pt x="3239248" y="3708224"/>
                </a:cubicBezTo>
                <a:cubicBezTo>
                  <a:pt x="3064467" y="3754532"/>
                  <a:pt x="2927956" y="3666768"/>
                  <a:pt x="2643703" y="3708224"/>
                </a:cubicBezTo>
                <a:cubicBezTo>
                  <a:pt x="2359450" y="3749680"/>
                  <a:pt x="2248738" y="3680033"/>
                  <a:pt x="1976693" y="3708224"/>
                </a:cubicBezTo>
                <a:cubicBezTo>
                  <a:pt x="1704648" y="3736415"/>
                  <a:pt x="1593867" y="3671487"/>
                  <a:pt x="1345415" y="3708224"/>
                </a:cubicBezTo>
                <a:cubicBezTo>
                  <a:pt x="1096963" y="3744961"/>
                  <a:pt x="1026297" y="3653263"/>
                  <a:pt x="821335" y="3708224"/>
                </a:cubicBezTo>
                <a:cubicBezTo>
                  <a:pt x="459816" y="3724011"/>
                  <a:pt x="-75721" y="3368204"/>
                  <a:pt x="0" y="2886889"/>
                </a:cubicBezTo>
                <a:cubicBezTo>
                  <a:pt x="-50150" y="2697848"/>
                  <a:pt x="56145" y="2501666"/>
                  <a:pt x="0" y="2391156"/>
                </a:cubicBezTo>
                <a:cubicBezTo>
                  <a:pt x="-56145" y="2280646"/>
                  <a:pt x="39267" y="2029433"/>
                  <a:pt x="0" y="1936734"/>
                </a:cubicBezTo>
                <a:cubicBezTo>
                  <a:pt x="-39267" y="1844035"/>
                  <a:pt x="37703" y="1644212"/>
                  <a:pt x="0" y="1379035"/>
                </a:cubicBezTo>
                <a:cubicBezTo>
                  <a:pt x="-37703" y="1113858"/>
                  <a:pt x="10978" y="998037"/>
                  <a:pt x="0" y="821335"/>
                </a:cubicBezTo>
                <a:close/>
              </a:path>
              <a:path w="5215941" h="3708224" stroke="0" extrusionOk="0">
                <a:moveTo>
                  <a:pt x="0" y="821335"/>
                </a:moveTo>
                <a:cubicBezTo>
                  <a:pt x="-50348" y="336668"/>
                  <a:pt x="326698" y="15398"/>
                  <a:pt x="821335" y="0"/>
                </a:cubicBezTo>
                <a:cubicBezTo>
                  <a:pt x="1071732" y="-68885"/>
                  <a:pt x="1305245" y="20083"/>
                  <a:pt x="1488346" y="0"/>
                </a:cubicBezTo>
                <a:cubicBezTo>
                  <a:pt x="1671447" y="-20083"/>
                  <a:pt x="1896529" y="18424"/>
                  <a:pt x="2048158" y="0"/>
                </a:cubicBezTo>
                <a:cubicBezTo>
                  <a:pt x="2199787" y="-18424"/>
                  <a:pt x="2465936" y="9114"/>
                  <a:pt x="2572238" y="0"/>
                </a:cubicBezTo>
                <a:cubicBezTo>
                  <a:pt x="2678540" y="-9114"/>
                  <a:pt x="3048961" y="14828"/>
                  <a:pt x="3203516" y="0"/>
                </a:cubicBezTo>
                <a:cubicBezTo>
                  <a:pt x="3358071" y="-14828"/>
                  <a:pt x="3596290" y="33680"/>
                  <a:pt x="3763328" y="0"/>
                </a:cubicBezTo>
                <a:cubicBezTo>
                  <a:pt x="3930366" y="-33680"/>
                  <a:pt x="4267762" y="47666"/>
                  <a:pt x="4394606" y="0"/>
                </a:cubicBezTo>
                <a:cubicBezTo>
                  <a:pt x="4836771" y="-109151"/>
                  <a:pt x="5150025" y="459328"/>
                  <a:pt x="5215941" y="821335"/>
                </a:cubicBezTo>
                <a:cubicBezTo>
                  <a:pt x="5243924" y="950500"/>
                  <a:pt x="5206356" y="1093008"/>
                  <a:pt x="5215941" y="1296412"/>
                </a:cubicBezTo>
                <a:cubicBezTo>
                  <a:pt x="5225526" y="1499816"/>
                  <a:pt x="5192973" y="1660573"/>
                  <a:pt x="5215941" y="1812801"/>
                </a:cubicBezTo>
                <a:cubicBezTo>
                  <a:pt x="5238909" y="1965029"/>
                  <a:pt x="5167456" y="2162448"/>
                  <a:pt x="5215941" y="2329189"/>
                </a:cubicBezTo>
                <a:cubicBezTo>
                  <a:pt x="5264426" y="2495930"/>
                  <a:pt x="5206847" y="2744864"/>
                  <a:pt x="5215941" y="2886889"/>
                </a:cubicBezTo>
                <a:cubicBezTo>
                  <a:pt x="5285532" y="3425744"/>
                  <a:pt x="4908093" y="3655800"/>
                  <a:pt x="4394606" y="3708224"/>
                </a:cubicBezTo>
                <a:cubicBezTo>
                  <a:pt x="4257679" y="3732125"/>
                  <a:pt x="4095859" y="3662101"/>
                  <a:pt x="3799061" y="3708224"/>
                </a:cubicBezTo>
                <a:cubicBezTo>
                  <a:pt x="3502263" y="3754347"/>
                  <a:pt x="3466865" y="3660652"/>
                  <a:pt x="3203516" y="3708224"/>
                </a:cubicBezTo>
                <a:cubicBezTo>
                  <a:pt x="2940167" y="3755796"/>
                  <a:pt x="2716836" y="3644355"/>
                  <a:pt x="2536505" y="3708224"/>
                </a:cubicBezTo>
                <a:cubicBezTo>
                  <a:pt x="2356174" y="3772093"/>
                  <a:pt x="2103244" y="3698104"/>
                  <a:pt x="1940960" y="3708224"/>
                </a:cubicBezTo>
                <a:cubicBezTo>
                  <a:pt x="1778677" y="3718344"/>
                  <a:pt x="1608416" y="3663304"/>
                  <a:pt x="1452613" y="3708224"/>
                </a:cubicBezTo>
                <a:cubicBezTo>
                  <a:pt x="1296810" y="3753144"/>
                  <a:pt x="1080238" y="3685375"/>
                  <a:pt x="821335" y="3708224"/>
                </a:cubicBezTo>
                <a:cubicBezTo>
                  <a:pt x="436320" y="3667535"/>
                  <a:pt x="-24052" y="3378684"/>
                  <a:pt x="0" y="2886889"/>
                </a:cubicBezTo>
                <a:cubicBezTo>
                  <a:pt x="-12657" y="2694624"/>
                  <a:pt x="49486" y="2636440"/>
                  <a:pt x="0" y="2391156"/>
                </a:cubicBezTo>
                <a:cubicBezTo>
                  <a:pt x="-49486" y="2145872"/>
                  <a:pt x="24849" y="2016031"/>
                  <a:pt x="0" y="1874768"/>
                </a:cubicBezTo>
                <a:cubicBezTo>
                  <a:pt x="-24849" y="1733505"/>
                  <a:pt x="5672" y="1609203"/>
                  <a:pt x="0" y="1420346"/>
                </a:cubicBezTo>
                <a:cubicBezTo>
                  <a:pt x="-5672" y="1231489"/>
                  <a:pt x="17826" y="1008245"/>
                  <a:pt x="0" y="821335"/>
                </a:cubicBezTo>
                <a:close/>
              </a:path>
            </a:pathLst>
          </a:custGeom>
          <a:gradFill flip="none" rotWithShape="1">
            <a:gsLst>
              <a:gs pos="81000">
                <a:schemeClr val="bg1"/>
              </a:gs>
              <a:gs pos="0">
                <a:srgbClr val="DAE3F3">
                  <a:shade val="67500"/>
                  <a:satMod val="115000"/>
                </a:srgbClr>
              </a:gs>
              <a:gs pos="0">
                <a:schemeClr val="bg1"/>
              </a:gs>
              <a:gs pos="100000">
                <a:srgbClr val="4472C5">
                  <a:alpha val="32157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21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20483" cy="441128"/>
          </a:xfrm>
        </p:spPr>
        <p:txBody>
          <a:bodyPr>
            <a:normAutofit/>
          </a:bodyPr>
          <a:lstStyle/>
          <a:p>
            <a:r>
              <a:rPr lang="en-US" sz="1800" dirty="0"/>
              <a:t>Hypothesis </a:t>
            </a:r>
            <a:r>
              <a:rPr lang="en-US" sz="1800" b="1" dirty="0"/>
              <a:t>H1</a:t>
            </a:r>
            <a:r>
              <a:rPr lang="en-US" sz="1800" dirty="0"/>
              <a:t>: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/>
              <a:t> &gt;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1800" i="1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/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04C2E0E-1B30-584F-B9A4-42E79A25F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833" y="2085095"/>
            <a:ext cx="624376" cy="86248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7A3D8D-ECF8-864B-888E-C934D4FF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979587" y="3223916"/>
            <a:ext cx="622397" cy="862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8F5E19-D8AE-5749-BA82-24A583E59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1930790"/>
            <a:ext cx="1221886" cy="107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1F7C2F-6C42-8E46-93A2-9335F1545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3060410"/>
            <a:ext cx="1221886" cy="107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DEDE64-73F3-C24F-88AC-2726F7F6DA34}"/>
                  </a:ext>
                </a:extLst>
              </p:cNvPr>
              <p:cNvSpPr txBox="1"/>
              <p:nvPr/>
            </p:nvSpPr>
            <p:spPr>
              <a:xfrm>
                <a:off x="5188634" y="2202724"/>
                <a:ext cx="19952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DEDE64-73F3-C24F-88AC-2726F7F6D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634" y="2202724"/>
                <a:ext cx="1995290" cy="276999"/>
              </a:xfrm>
              <a:prstGeom prst="rect">
                <a:avLst/>
              </a:prstGeom>
              <a:blipFill>
                <a:blip r:embed="rId5"/>
                <a:stretch>
                  <a:fillRect l="-633" r="-189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74FFB48-99A3-6E42-B7FC-6F185AB54367}"/>
              </a:ext>
            </a:extLst>
          </p:cNvPr>
          <p:cNvGrpSpPr/>
          <p:nvPr/>
        </p:nvGrpSpPr>
        <p:grpSpPr>
          <a:xfrm>
            <a:off x="2899087" y="2795679"/>
            <a:ext cx="849898" cy="834502"/>
            <a:chOff x="2899087" y="2857252"/>
            <a:chExt cx="876572" cy="834502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B71B9D-7223-3B4F-9FBB-A2B0C6AD7127}"/>
                </a:ext>
              </a:extLst>
            </p:cNvPr>
            <p:cNvSpPr/>
            <p:nvPr/>
          </p:nvSpPr>
          <p:spPr>
            <a:xfrm rot="20132694" flipH="1" flipV="1">
              <a:off x="2909375" y="2857252"/>
              <a:ext cx="866284" cy="9063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203C3E4-B144-AF49-BEA9-81DE315063BC}"/>
                </a:ext>
              </a:extLst>
            </p:cNvPr>
            <p:cNvSpPr/>
            <p:nvPr/>
          </p:nvSpPr>
          <p:spPr>
            <a:xfrm rot="1791807" flipH="1">
              <a:off x="2899087" y="3582790"/>
              <a:ext cx="866284" cy="10896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166DFA6-10E2-F24D-B98D-2AA220E3EF94}"/>
              </a:ext>
            </a:extLst>
          </p:cNvPr>
          <p:cNvSpPr/>
          <p:nvPr/>
        </p:nvSpPr>
        <p:spPr>
          <a:xfrm>
            <a:off x="4638437" y="1334967"/>
            <a:ext cx="295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6213" lvl="1" indent="-1682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Null-Hypothesis </a:t>
            </a:r>
            <a:r>
              <a:rPr lang="en-US" b="1" dirty="0">
                <a:solidFill>
                  <a:srgbClr val="0010FB"/>
                </a:solidFill>
              </a:rPr>
              <a:t>H0</a:t>
            </a:r>
            <a:r>
              <a:rPr lang="en-US" dirty="0">
                <a:solidFill>
                  <a:srgbClr val="0010FB"/>
                </a:solidFill>
              </a:rPr>
              <a:t>: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FB"/>
                </a:solidFill>
              </a:rPr>
              <a:t>=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i="1" dirty="0">
              <a:solidFill>
                <a:srgbClr val="0010F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5E0443-A57C-534C-AF28-768E6D8E80A7}"/>
                  </a:ext>
                </a:extLst>
              </p:cNvPr>
              <p:cNvSpPr txBox="1"/>
              <p:nvPr/>
            </p:nvSpPr>
            <p:spPr>
              <a:xfrm>
                <a:off x="5186709" y="3307042"/>
                <a:ext cx="19638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5E0443-A57C-534C-AF28-768E6D8E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709" y="3307042"/>
                <a:ext cx="1963871" cy="276999"/>
              </a:xfrm>
              <a:prstGeom prst="rect">
                <a:avLst/>
              </a:prstGeom>
              <a:blipFill>
                <a:blip r:embed="rId8"/>
                <a:stretch>
                  <a:fillRect l="-1935" r="-322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/>
              <p:nvPr/>
            </p:nvSpPr>
            <p:spPr>
              <a:xfrm>
                <a:off x="6190232" y="2585064"/>
                <a:ext cx="10852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1, 0, 0, 0,…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232" y="2585064"/>
                <a:ext cx="1085232" cy="276999"/>
              </a:xfrm>
              <a:prstGeom prst="rect">
                <a:avLst/>
              </a:prstGeom>
              <a:blipFill>
                <a:blip r:embed="rId9"/>
                <a:stretch>
                  <a:fillRect l="-3448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/>
              <p:nvPr/>
            </p:nvSpPr>
            <p:spPr>
              <a:xfrm>
                <a:off x="6173302" y="3713478"/>
                <a:ext cx="10833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0, 0, 0, 1,…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302" y="3713478"/>
                <a:ext cx="1083310" cy="276999"/>
              </a:xfrm>
              <a:prstGeom prst="rect">
                <a:avLst/>
              </a:prstGeom>
              <a:blipFill>
                <a:blip r:embed="rId10"/>
                <a:stretch>
                  <a:fillRect l="-3488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6BF93F-2B13-DA4B-8E66-6EAB45465C6B}"/>
                  </a:ext>
                </a:extLst>
              </p:cNvPr>
              <p:cNvSpPr txBox="1"/>
              <p:nvPr/>
            </p:nvSpPr>
            <p:spPr>
              <a:xfrm>
                <a:off x="5207978" y="2559522"/>
                <a:ext cx="1018805" cy="289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Avg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6BF93F-2B13-DA4B-8E66-6EAB45465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78" y="2559522"/>
                <a:ext cx="1018805" cy="289053"/>
              </a:xfrm>
              <a:prstGeom prst="rect">
                <a:avLst/>
              </a:prstGeom>
              <a:blipFill>
                <a:blip r:embed="rId11"/>
                <a:stretch>
                  <a:fillRect l="-3704" t="-21739" r="-740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E7520E-BCBD-7D4D-9825-E1428D33505B}"/>
                  </a:ext>
                </a:extLst>
              </p:cNvPr>
              <p:cNvSpPr txBox="1"/>
              <p:nvPr/>
            </p:nvSpPr>
            <p:spPr>
              <a:xfrm>
                <a:off x="7360765" y="2567989"/>
                <a:ext cx="133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E7520E-BCBD-7D4D-9825-E1428D335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765" y="2567989"/>
                <a:ext cx="133049" cy="276999"/>
              </a:xfrm>
              <a:prstGeom prst="rect">
                <a:avLst/>
              </a:prstGeom>
              <a:blipFill>
                <a:blip r:embed="rId13"/>
                <a:stretch>
                  <a:fillRect l="-54545" r="-5454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 46">
            <a:extLst>
              <a:ext uri="{FF2B5EF4-FFF2-40B4-BE49-F238E27FC236}">
                <a16:creationId xmlns:a16="http://schemas.microsoft.com/office/drawing/2014/main" id="{E75E059F-B7A2-1E49-95BC-6FAFC8AEA39B}"/>
              </a:ext>
            </a:extLst>
          </p:cNvPr>
          <p:cNvSpPr/>
          <p:nvPr/>
        </p:nvSpPr>
        <p:spPr>
          <a:xfrm rot="21229745" flipH="1" flipV="1">
            <a:off x="4546854" y="2768258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F2007C-03AA-2E43-A924-0BA994B73459}"/>
              </a:ext>
            </a:extLst>
          </p:cNvPr>
          <p:cNvSpPr/>
          <p:nvPr/>
        </p:nvSpPr>
        <p:spPr>
          <a:xfrm rot="21229745" flipH="1" flipV="1">
            <a:off x="4546854" y="3893281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0243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179891C-34A9-A047-B0A0-E2273C34B9FE}"/>
              </a:ext>
            </a:extLst>
          </p:cNvPr>
          <p:cNvSpPr/>
          <p:nvPr/>
        </p:nvSpPr>
        <p:spPr>
          <a:xfrm>
            <a:off x="3434517" y="1242616"/>
            <a:ext cx="5215941" cy="3708224"/>
          </a:xfrm>
          <a:custGeom>
            <a:avLst/>
            <a:gdLst>
              <a:gd name="connsiteX0" fmla="*/ 0 w 5215941"/>
              <a:gd name="connsiteY0" fmla="*/ 821335 h 3708224"/>
              <a:gd name="connsiteX1" fmla="*/ 821335 w 5215941"/>
              <a:gd name="connsiteY1" fmla="*/ 0 h 3708224"/>
              <a:gd name="connsiteX2" fmla="*/ 1452613 w 5215941"/>
              <a:gd name="connsiteY2" fmla="*/ 0 h 3708224"/>
              <a:gd name="connsiteX3" fmla="*/ 1976693 w 5215941"/>
              <a:gd name="connsiteY3" fmla="*/ 0 h 3708224"/>
              <a:gd name="connsiteX4" fmla="*/ 2607971 w 5215941"/>
              <a:gd name="connsiteY4" fmla="*/ 0 h 3708224"/>
              <a:gd name="connsiteX5" fmla="*/ 3096318 w 5215941"/>
              <a:gd name="connsiteY5" fmla="*/ 0 h 3708224"/>
              <a:gd name="connsiteX6" fmla="*/ 3727595 w 5215941"/>
              <a:gd name="connsiteY6" fmla="*/ 0 h 3708224"/>
              <a:gd name="connsiteX7" fmla="*/ 4394606 w 5215941"/>
              <a:gd name="connsiteY7" fmla="*/ 0 h 3708224"/>
              <a:gd name="connsiteX8" fmla="*/ 5215941 w 5215941"/>
              <a:gd name="connsiteY8" fmla="*/ 821335 h 3708224"/>
              <a:gd name="connsiteX9" fmla="*/ 5215941 w 5215941"/>
              <a:gd name="connsiteY9" fmla="*/ 1379035 h 3708224"/>
              <a:gd name="connsiteX10" fmla="*/ 5215941 w 5215941"/>
              <a:gd name="connsiteY10" fmla="*/ 1854112 h 3708224"/>
              <a:gd name="connsiteX11" fmla="*/ 5215941 w 5215941"/>
              <a:gd name="connsiteY11" fmla="*/ 2308534 h 3708224"/>
              <a:gd name="connsiteX12" fmla="*/ 5215941 w 5215941"/>
              <a:gd name="connsiteY12" fmla="*/ 2886889 h 3708224"/>
              <a:gd name="connsiteX13" fmla="*/ 4394606 w 5215941"/>
              <a:gd name="connsiteY13" fmla="*/ 3708224 h 3708224"/>
              <a:gd name="connsiteX14" fmla="*/ 3906259 w 5215941"/>
              <a:gd name="connsiteY14" fmla="*/ 3708224 h 3708224"/>
              <a:gd name="connsiteX15" fmla="*/ 3239248 w 5215941"/>
              <a:gd name="connsiteY15" fmla="*/ 3708224 h 3708224"/>
              <a:gd name="connsiteX16" fmla="*/ 2643703 w 5215941"/>
              <a:gd name="connsiteY16" fmla="*/ 3708224 h 3708224"/>
              <a:gd name="connsiteX17" fmla="*/ 1976693 w 5215941"/>
              <a:gd name="connsiteY17" fmla="*/ 3708224 h 3708224"/>
              <a:gd name="connsiteX18" fmla="*/ 1345415 w 5215941"/>
              <a:gd name="connsiteY18" fmla="*/ 3708224 h 3708224"/>
              <a:gd name="connsiteX19" fmla="*/ 821335 w 5215941"/>
              <a:gd name="connsiteY19" fmla="*/ 3708224 h 3708224"/>
              <a:gd name="connsiteX20" fmla="*/ 0 w 5215941"/>
              <a:gd name="connsiteY20" fmla="*/ 2886889 h 3708224"/>
              <a:gd name="connsiteX21" fmla="*/ 0 w 5215941"/>
              <a:gd name="connsiteY21" fmla="*/ 2391156 h 3708224"/>
              <a:gd name="connsiteX22" fmla="*/ 0 w 5215941"/>
              <a:gd name="connsiteY22" fmla="*/ 1936734 h 3708224"/>
              <a:gd name="connsiteX23" fmla="*/ 0 w 5215941"/>
              <a:gd name="connsiteY23" fmla="*/ 1379035 h 3708224"/>
              <a:gd name="connsiteX24" fmla="*/ 0 w 5215941"/>
              <a:gd name="connsiteY24" fmla="*/ 821335 h 370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15941" h="3708224" fill="none" extrusionOk="0">
                <a:moveTo>
                  <a:pt x="0" y="821335"/>
                </a:moveTo>
                <a:cubicBezTo>
                  <a:pt x="-59754" y="487679"/>
                  <a:pt x="352163" y="-20647"/>
                  <a:pt x="821335" y="0"/>
                </a:cubicBezTo>
                <a:cubicBezTo>
                  <a:pt x="1000202" y="-22364"/>
                  <a:pt x="1175018" y="36002"/>
                  <a:pt x="1452613" y="0"/>
                </a:cubicBezTo>
                <a:cubicBezTo>
                  <a:pt x="1730208" y="-36002"/>
                  <a:pt x="1723384" y="60982"/>
                  <a:pt x="1976693" y="0"/>
                </a:cubicBezTo>
                <a:cubicBezTo>
                  <a:pt x="2230002" y="-60982"/>
                  <a:pt x="2468002" y="31899"/>
                  <a:pt x="2607971" y="0"/>
                </a:cubicBezTo>
                <a:cubicBezTo>
                  <a:pt x="2747940" y="-31899"/>
                  <a:pt x="2978466" y="41422"/>
                  <a:pt x="3096318" y="0"/>
                </a:cubicBezTo>
                <a:cubicBezTo>
                  <a:pt x="3214170" y="-41422"/>
                  <a:pt x="3423611" y="66675"/>
                  <a:pt x="3727595" y="0"/>
                </a:cubicBezTo>
                <a:cubicBezTo>
                  <a:pt x="4031579" y="-66675"/>
                  <a:pt x="4156278" y="60470"/>
                  <a:pt x="4394606" y="0"/>
                </a:cubicBezTo>
                <a:cubicBezTo>
                  <a:pt x="4769391" y="44200"/>
                  <a:pt x="5220278" y="379475"/>
                  <a:pt x="5215941" y="821335"/>
                </a:cubicBezTo>
                <a:cubicBezTo>
                  <a:pt x="5269331" y="993475"/>
                  <a:pt x="5152432" y="1177169"/>
                  <a:pt x="5215941" y="1379035"/>
                </a:cubicBezTo>
                <a:cubicBezTo>
                  <a:pt x="5279450" y="1580901"/>
                  <a:pt x="5194382" y="1756235"/>
                  <a:pt x="5215941" y="1854112"/>
                </a:cubicBezTo>
                <a:cubicBezTo>
                  <a:pt x="5237500" y="1951989"/>
                  <a:pt x="5201593" y="2084097"/>
                  <a:pt x="5215941" y="2308534"/>
                </a:cubicBezTo>
                <a:cubicBezTo>
                  <a:pt x="5230289" y="2532971"/>
                  <a:pt x="5209148" y="2677727"/>
                  <a:pt x="5215941" y="2886889"/>
                </a:cubicBezTo>
                <a:cubicBezTo>
                  <a:pt x="5258792" y="3445237"/>
                  <a:pt x="4916667" y="3775939"/>
                  <a:pt x="4394606" y="3708224"/>
                </a:cubicBezTo>
                <a:cubicBezTo>
                  <a:pt x="4180048" y="3724123"/>
                  <a:pt x="4025440" y="3698520"/>
                  <a:pt x="3906259" y="3708224"/>
                </a:cubicBezTo>
                <a:cubicBezTo>
                  <a:pt x="3787078" y="3717928"/>
                  <a:pt x="3414029" y="3661916"/>
                  <a:pt x="3239248" y="3708224"/>
                </a:cubicBezTo>
                <a:cubicBezTo>
                  <a:pt x="3064467" y="3754532"/>
                  <a:pt x="2927956" y="3666768"/>
                  <a:pt x="2643703" y="3708224"/>
                </a:cubicBezTo>
                <a:cubicBezTo>
                  <a:pt x="2359450" y="3749680"/>
                  <a:pt x="2248738" y="3680033"/>
                  <a:pt x="1976693" y="3708224"/>
                </a:cubicBezTo>
                <a:cubicBezTo>
                  <a:pt x="1704648" y="3736415"/>
                  <a:pt x="1593867" y="3671487"/>
                  <a:pt x="1345415" y="3708224"/>
                </a:cubicBezTo>
                <a:cubicBezTo>
                  <a:pt x="1096963" y="3744961"/>
                  <a:pt x="1026297" y="3653263"/>
                  <a:pt x="821335" y="3708224"/>
                </a:cubicBezTo>
                <a:cubicBezTo>
                  <a:pt x="459816" y="3724011"/>
                  <a:pt x="-75721" y="3368204"/>
                  <a:pt x="0" y="2886889"/>
                </a:cubicBezTo>
                <a:cubicBezTo>
                  <a:pt x="-50150" y="2697848"/>
                  <a:pt x="56145" y="2501666"/>
                  <a:pt x="0" y="2391156"/>
                </a:cubicBezTo>
                <a:cubicBezTo>
                  <a:pt x="-56145" y="2280646"/>
                  <a:pt x="39267" y="2029433"/>
                  <a:pt x="0" y="1936734"/>
                </a:cubicBezTo>
                <a:cubicBezTo>
                  <a:pt x="-39267" y="1844035"/>
                  <a:pt x="37703" y="1644212"/>
                  <a:pt x="0" y="1379035"/>
                </a:cubicBezTo>
                <a:cubicBezTo>
                  <a:pt x="-37703" y="1113858"/>
                  <a:pt x="10978" y="998037"/>
                  <a:pt x="0" y="821335"/>
                </a:cubicBezTo>
                <a:close/>
              </a:path>
              <a:path w="5215941" h="3708224" stroke="0" extrusionOk="0">
                <a:moveTo>
                  <a:pt x="0" y="821335"/>
                </a:moveTo>
                <a:cubicBezTo>
                  <a:pt x="-50348" y="336668"/>
                  <a:pt x="326698" y="15398"/>
                  <a:pt x="821335" y="0"/>
                </a:cubicBezTo>
                <a:cubicBezTo>
                  <a:pt x="1071732" y="-68885"/>
                  <a:pt x="1305245" y="20083"/>
                  <a:pt x="1488346" y="0"/>
                </a:cubicBezTo>
                <a:cubicBezTo>
                  <a:pt x="1671447" y="-20083"/>
                  <a:pt x="1896529" y="18424"/>
                  <a:pt x="2048158" y="0"/>
                </a:cubicBezTo>
                <a:cubicBezTo>
                  <a:pt x="2199787" y="-18424"/>
                  <a:pt x="2465936" y="9114"/>
                  <a:pt x="2572238" y="0"/>
                </a:cubicBezTo>
                <a:cubicBezTo>
                  <a:pt x="2678540" y="-9114"/>
                  <a:pt x="3048961" y="14828"/>
                  <a:pt x="3203516" y="0"/>
                </a:cubicBezTo>
                <a:cubicBezTo>
                  <a:pt x="3358071" y="-14828"/>
                  <a:pt x="3596290" y="33680"/>
                  <a:pt x="3763328" y="0"/>
                </a:cubicBezTo>
                <a:cubicBezTo>
                  <a:pt x="3930366" y="-33680"/>
                  <a:pt x="4267762" y="47666"/>
                  <a:pt x="4394606" y="0"/>
                </a:cubicBezTo>
                <a:cubicBezTo>
                  <a:pt x="4836771" y="-109151"/>
                  <a:pt x="5150025" y="459328"/>
                  <a:pt x="5215941" y="821335"/>
                </a:cubicBezTo>
                <a:cubicBezTo>
                  <a:pt x="5243924" y="950500"/>
                  <a:pt x="5206356" y="1093008"/>
                  <a:pt x="5215941" y="1296412"/>
                </a:cubicBezTo>
                <a:cubicBezTo>
                  <a:pt x="5225526" y="1499816"/>
                  <a:pt x="5192973" y="1660573"/>
                  <a:pt x="5215941" y="1812801"/>
                </a:cubicBezTo>
                <a:cubicBezTo>
                  <a:pt x="5238909" y="1965029"/>
                  <a:pt x="5167456" y="2162448"/>
                  <a:pt x="5215941" y="2329189"/>
                </a:cubicBezTo>
                <a:cubicBezTo>
                  <a:pt x="5264426" y="2495930"/>
                  <a:pt x="5206847" y="2744864"/>
                  <a:pt x="5215941" y="2886889"/>
                </a:cubicBezTo>
                <a:cubicBezTo>
                  <a:pt x="5285532" y="3425744"/>
                  <a:pt x="4908093" y="3655800"/>
                  <a:pt x="4394606" y="3708224"/>
                </a:cubicBezTo>
                <a:cubicBezTo>
                  <a:pt x="4257679" y="3732125"/>
                  <a:pt x="4095859" y="3662101"/>
                  <a:pt x="3799061" y="3708224"/>
                </a:cubicBezTo>
                <a:cubicBezTo>
                  <a:pt x="3502263" y="3754347"/>
                  <a:pt x="3466865" y="3660652"/>
                  <a:pt x="3203516" y="3708224"/>
                </a:cubicBezTo>
                <a:cubicBezTo>
                  <a:pt x="2940167" y="3755796"/>
                  <a:pt x="2716836" y="3644355"/>
                  <a:pt x="2536505" y="3708224"/>
                </a:cubicBezTo>
                <a:cubicBezTo>
                  <a:pt x="2356174" y="3772093"/>
                  <a:pt x="2103244" y="3698104"/>
                  <a:pt x="1940960" y="3708224"/>
                </a:cubicBezTo>
                <a:cubicBezTo>
                  <a:pt x="1778677" y="3718344"/>
                  <a:pt x="1608416" y="3663304"/>
                  <a:pt x="1452613" y="3708224"/>
                </a:cubicBezTo>
                <a:cubicBezTo>
                  <a:pt x="1296810" y="3753144"/>
                  <a:pt x="1080238" y="3685375"/>
                  <a:pt x="821335" y="3708224"/>
                </a:cubicBezTo>
                <a:cubicBezTo>
                  <a:pt x="436320" y="3667535"/>
                  <a:pt x="-24052" y="3378684"/>
                  <a:pt x="0" y="2886889"/>
                </a:cubicBezTo>
                <a:cubicBezTo>
                  <a:pt x="-12657" y="2694624"/>
                  <a:pt x="49486" y="2636440"/>
                  <a:pt x="0" y="2391156"/>
                </a:cubicBezTo>
                <a:cubicBezTo>
                  <a:pt x="-49486" y="2145872"/>
                  <a:pt x="24849" y="2016031"/>
                  <a:pt x="0" y="1874768"/>
                </a:cubicBezTo>
                <a:cubicBezTo>
                  <a:pt x="-24849" y="1733505"/>
                  <a:pt x="5672" y="1609203"/>
                  <a:pt x="0" y="1420346"/>
                </a:cubicBezTo>
                <a:cubicBezTo>
                  <a:pt x="-5672" y="1231489"/>
                  <a:pt x="17826" y="1008245"/>
                  <a:pt x="0" y="821335"/>
                </a:cubicBezTo>
                <a:close/>
              </a:path>
            </a:pathLst>
          </a:custGeom>
          <a:gradFill flip="none" rotWithShape="1">
            <a:gsLst>
              <a:gs pos="81000">
                <a:schemeClr val="bg1"/>
              </a:gs>
              <a:gs pos="0">
                <a:srgbClr val="DAE3F3">
                  <a:shade val="67500"/>
                  <a:satMod val="115000"/>
                </a:srgbClr>
              </a:gs>
              <a:gs pos="0">
                <a:schemeClr val="bg1"/>
              </a:gs>
              <a:gs pos="100000">
                <a:srgbClr val="4472C5">
                  <a:alpha val="32157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21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20483" cy="441128"/>
          </a:xfrm>
        </p:spPr>
        <p:txBody>
          <a:bodyPr>
            <a:normAutofit/>
          </a:bodyPr>
          <a:lstStyle/>
          <a:p>
            <a:r>
              <a:rPr lang="en-US" sz="1800" dirty="0"/>
              <a:t>Hypothesis </a:t>
            </a:r>
            <a:r>
              <a:rPr lang="en-US" sz="1800" b="1" dirty="0"/>
              <a:t>H1</a:t>
            </a:r>
            <a:r>
              <a:rPr lang="en-US" sz="1800" dirty="0"/>
              <a:t>: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/>
              <a:t> &gt;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1800" i="1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/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04C2E0E-1B30-584F-B9A4-42E79A25F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833" y="2085095"/>
            <a:ext cx="624376" cy="86248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106</a:t>
            </a:fld>
            <a:endParaRPr lang="e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7A3D8D-ECF8-864B-888E-C934D4FF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979587" y="3223916"/>
            <a:ext cx="622397" cy="862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8F5E19-D8AE-5749-BA82-24A583E59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1930790"/>
            <a:ext cx="1221886" cy="107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1F7C2F-6C42-8E46-93A2-9335F1545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3060410"/>
            <a:ext cx="1221886" cy="107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DEDE64-73F3-C24F-88AC-2726F7F6DA34}"/>
                  </a:ext>
                </a:extLst>
              </p:cNvPr>
              <p:cNvSpPr txBox="1"/>
              <p:nvPr/>
            </p:nvSpPr>
            <p:spPr>
              <a:xfrm>
                <a:off x="5188634" y="2202724"/>
                <a:ext cx="19952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DEDE64-73F3-C24F-88AC-2726F7F6D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634" y="2202724"/>
                <a:ext cx="1995290" cy="276999"/>
              </a:xfrm>
              <a:prstGeom prst="rect">
                <a:avLst/>
              </a:prstGeom>
              <a:blipFill>
                <a:blip r:embed="rId5"/>
                <a:stretch>
                  <a:fillRect l="-633" r="-189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74FFB48-99A3-6E42-B7FC-6F185AB54367}"/>
              </a:ext>
            </a:extLst>
          </p:cNvPr>
          <p:cNvGrpSpPr/>
          <p:nvPr/>
        </p:nvGrpSpPr>
        <p:grpSpPr>
          <a:xfrm>
            <a:off x="2899087" y="2795679"/>
            <a:ext cx="849898" cy="834502"/>
            <a:chOff x="2899087" y="2857252"/>
            <a:chExt cx="876572" cy="834502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B71B9D-7223-3B4F-9FBB-A2B0C6AD7127}"/>
                </a:ext>
              </a:extLst>
            </p:cNvPr>
            <p:cNvSpPr/>
            <p:nvPr/>
          </p:nvSpPr>
          <p:spPr>
            <a:xfrm rot="20132694" flipH="1" flipV="1">
              <a:off x="2909375" y="2857252"/>
              <a:ext cx="866284" cy="9063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203C3E4-B144-AF49-BEA9-81DE315063BC}"/>
                </a:ext>
              </a:extLst>
            </p:cNvPr>
            <p:cNvSpPr/>
            <p:nvPr/>
          </p:nvSpPr>
          <p:spPr>
            <a:xfrm rot="1791807" flipH="1">
              <a:off x="2899087" y="3582790"/>
              <a:ext cx="866284" cy="10896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166DFA6-10E2-F24D-B98D-2AA220E3EF94}"/>
              </a:ext>
            </a:extLst>
          </p:cNvPr>
          <p:cNvSpPr/>
          <p:nvPr/>
        </p:nvSpPr>
        <p:spPr>
          <a:xfrm>
            <a:off x="4638437" y="1334967"/>
            <a:ext cx="295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6213" lvl="1" indent="-1682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Null-Hypothesis </a:t>
            </a:r>
            <a:r>
              <a:rPr lang="en-US" b="1" dirty="0">
                <a:solidFill>
                  <a:srgbClr val="0010FB"/>
                </a:solidFill>
              </a:rPr>
              <a:t>H0</a:t>
            </a:r>
            <a:r>
              <a:rPr lang="en-US" dirty="0">
                <a:solidFill>
                  <a:srgbClr val="0010FB"/>
                </a:solidFill>
              </a:rPr>
              <a:t>: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FB"/>
                </a:solidFill>
              </a:rPr>
              <a:t>=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i="1" dirty="0">
              <a:solidFill>
                <a:srgbClr val="0010F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5E0443-A57C-534C-AF28-768E6D8E80A7}"/>
                  </a:ext>
                </a:extLst>
              </p:cNvPr>
              <p:cNvSpPr txBox="1"/>
              <p:nvPr/>
            </p:nvSpPr>
            <p:spPr>
              <a:xfrm>
                <a:off x="5186709" y="3307042"/>
                <a:ext cx="19638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5E0443-A57C-534C-AF28-768E6D8E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709" y="3307042"/>
                <a:ext cx="1963871" cy="276999"/>
              </a:xfrm>
              <a:prstGeom prst="rect">
                <a:avLst/>
              </a:prstGeom>
              <a:blipFill>
                <a:blip r:embed="rId8"/>
                <a:stretch>
                  <a:fillRect l="-1935" r="-322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/>
              <p:nvPr/>
            </p:nvSpPr>
            <p:spPr>
              <a:xfrm>
                <a:off x="6190232" y="2585064"/>
                <a:ext cx="10852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1, 0, 0, 0,…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232" y="2585064"/>
                <a:ext cx="1085232" cy="276999"/>
              </a:xfrm>
              <a:prstGeom prst="rect">
                <a:avLst/>
              </a:prstGeom>
              <a:blipFill>
                <a:blip r:embed="rId9"/>
                <a:stretch>
                  <a:fillRect l="-3448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/>
              <p:nvPr/>
            </p:nvSpPr>
            <p:spPr>
              <a:xfrm>
                <a:off x="6173302" y="3713478"/>
                <a:ext cx="10833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0, 0, 0, 1,…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302" y="3713478"/>
                <a:ext cx="1083310" cy="276999"/>
              </a:xfrm>
              <a:prstGeom prst="rect">
                <a:avLst/>
              </a:prstGeom>
              <a:blipFill>
                <a:blip r:embed="rId10"/>
                <a:stretch>
                  <a:fillRect l="-3488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6BF93F-2B13-DA4B-8E66-6EAB45465C6B}"/>
                  </a:ext>
                </a:extLst>
              </p:cNvPr>
              <p:cNvSpPr txBox="1"/>
              <p:nvPr/>
            </p:nvSpPr>
            <p:spPr>
              <a:xfrm>
                <a:off x="5207978" y="2559522"/>
                <a:ext cx="1018805" cy="289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Avg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6BF93F-2B13-DA4B-8E66-6EAB45465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78" y="2559522"/>
                <a:ext cx="1018805" cy="289053"/>
              </a:xfrm>
              <a:prstGeom prst="rect">
                <a:avLst/>
              </a:prstGeom>
              <a:blipFill>
                <a:blip r:embed="rId11"/>
                <a:stretch>
                  <a:fillRect l="-3704" t="-21739" r="-740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A044D1-EB8E-5B41-BCF8-C6F8BCDE0D16}"/>
                  </a:ext>
                </a:extLst>
              </p:cNvPr>
              <p:cNvSpPr txBox="1"/>
              <p:nvPr/>
            </p:nvSpPr>
            <p:spPr>
              <a:xfrm>
                <a:off x="5207199" y="3689382"/>
                <a:ext cx="1044645" cy="289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Avg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A044D1-EB8E-5B41-BCF8-C6F8BCDE0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99" y="3689382"/>
                <a:ext cx="1044645" cy="289053"/>
              </a:xfrm>
              <a:prstGeom prst="rect">
                <a:avLst/>
              </a:prstGeom>
              <a:blipFill>
                <a:blip r:embed="rId12"/>
                <a:stretch>
                  <a:fillRect l="-3614" t="-21739" r="-722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E7520E-BCBD-7D4D-9825-E1428D33505B}"/>
                  </a:ext>
                </a:extLst>
              </p:cNvPr>
              <p:cNvSpPr txBox="1"/>
              <p:nvPr/>
            </p:nvSpPr>
            <p:spPr>
              <a:xfrm>
                <a:off x="7360765" y="2567989"/>
                <a:ext cx="133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E7520E-BCBD-7D4D-9825-E1428D335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765" y="2567989"/>
                <a:ext cx="133049" cy="276999"/>
              </a:xfrm>
              <a:prstGeom prst="rect">
                <a:avLst/>
              </a:prstGeom>
              <a:blipFill>
                <a:blip r:embed="rId13"/>
                <a:stretch>
                  <a:fillRect l="-54545" r="-5454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CF289C-B413-724D-B0C0-5DC900764E73}"/>
                  </a:ext>
                </a:extLst>
              </p:cNvPr>
              <p:cNvSpPr txBox="1"/>
              <p:nvPr/>
            </p:nvSpPr>
            <p:spPr>
              <a:xfrm>
                <a:off x="7438404" y="3707240"/>
                <a:ext cx="133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CF289C-B413-724D-B0C0-5DC900764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404" y="3707240"/>
                <a:ext cx="133049" cy="276999"/>
              </a:xfrm>
              <a:prstGeom prst="rect">
                <a:avLst/>
              </a:prstGeom>
              <a:blipFill>
                <a:blip r:embed="rId14"/>
                <a:stretch>
                  <a:fillRect l="-63636" r="-5454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 46">
            <a:extLst>
              <a:ext uri="{FF2B5EF4-FFF2-40B4-BE49-F238E27FC236}">
                <a16:creationId xmlns:a16="http://schemas.microsoft.com/office/drawing/2014/main" id="{E75E059F-B7A2-1E49-95BC-6FAFC8AEA39B}"/>
              </a:ext>
            </a:extLst>
          </p:cNvPr>
          <p:cNvSpPr/>
          <p:nvPr/>
        </p:nvSpPr>
        <p:spPr>
          <a:xfrm rot="21229745" flipH="1" flipV="1">
            <a:off x="4546854" y="2768258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F2007C-03AA-2E43-A924-0BA994B73459}"/>
              </a:ext>
            </a:extLst>
          </p:cNvPr>
          <p:cNvSpPr/>
          <p:nvPr/>
        </p:nvSpPr>
        <p:spPr>
          <a:xfrm rot="21229745" flipH="1" flipV="1">
            <a:off x="4546854" y="3893281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093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179891C-34A9-A047-B0A0-E2273C34B9FE}"/>
              </a:ext>
            </a:extLst>
          </p:cNvPr>
          <p:cNvSpPr/>
          <p:nvPr/>
        </p:nvSpPr>
        <p:spPr>
          <a:xfrm>
            <a:off x="3434517" y="1242616"/>
            <a:ext cx="5215941" cy="3708224"/>
          </a:xfrm>
          <a:custGeom>
            <a:avLst/>
            <a:gdLst>
              <a:gd name="connsiteX0" fmla="*/ 0 w 5215941"/>
              <a:gd name="connsiteY0" fmla="*/ 821335 h 3708224"/>
              <a:gd name="connsiteX1" fmla="*/ 821335 w 5215941"/>
              <a:gd name="connsiteY1" fmla="*/ 0 h 3708224"/>
              <a:gd name="connsiteX2" fmla="*/ 1452613 w 5215941"/>
              <a:gd name="connsiteY2" fmla="*/ 0 h 3708224"/>
              <a:gd name="connsiteX3" fmla="*/ 1976693 w 5215941"/>
              <a:gd name="connsiteY3" fmla="*/ 0 h 3708224"/>
              <a:gd name="connsiteX4" fmla="*/ 2607971 w 5215941"/>
              <a:gd name="connsiteY4" fmla="*/ 0 h 3708224"/>
              <a:gd name="connsiteX5" fmla="*/ 3096318 w 5215941"/>
              <a:gd name="connsiteY5" fmla="*/ 0 h 3708224"/>
              <a:gd name="connsiteX6" fmla="*/ 3727595 w 5215941"/>
              <a:gd name="connsiteY6" fmla="*/ 0 h 3708224"/>
              <a:gd name="connsiteX7" fmla="*/ 4394606 w 5215941"/>
              <a:gd name="connsiteY7" fmla="*/ 0 h 3708224"/>
              <a:gd name="connsiteX8" fmla="*/ 5215941 w 5215941"/>
              <a:gd name="connsiteY8" fmla="*/ 821335 h 3708224"/>
              <a:gd name="connsiteX9" fmla="*/ 5215941 w 5215941"/>
              <a:gd name="connsiteY9" fmla="*/ 1379035 h 3708224"/>
              <a:gd name="connsiteX10" fmla="*/ 5215941 w 5215941"/>
              <a:gd name="connsiteY10" fmla="*/ 1854112 h 3708224"/>
              <a:gd name="connsiteX11" fmla="*/ 5215941 w 5215941"/>
              <a:gd name="connsiteY11" fmla="*/ 2308534 h 3708224"/>
              <a:gd name="connsiteX12" fmla="*/ 5215941 w 5215941"/>
              <a:gd name="connsiteY12" fmla="*/ 2886889 h 3708224"/>
              <a:gd name="connsiteX13" fmla="*/ 4394606 w 5215941"/>
              <a:gd name="connsiteY13" fmla="*/ 3708224 h 3708224"/>
              <a:gd name="connsiteX14" fmla="*/ 3906259 w 5215941"/>
              <a:gd name="connsiteY14" fmla="*/ 3708224 h 3708224"/>
              <a:gd name="connsiteX15" fmla="*/ 3239248 w 5215941"/>
              <a:gd name="connsiteY15" fmla="*/ 3708224 h 3708224"/>
              <a:gd name="connsiteX16" fmla="*/ 2643703 w 5215941"/>
              <a:gd name="connsiteY16" fmla="*/ 3708224 h 3708224"/>
              <a:gd name="connsiteX17" fmla="*/ 1976693 w 5215941"/>
              <a:gd name="connsiteY17" fmla="*/ 3708224 h 3708224"/>
              <a:gd name="connsiteX18" fmla="*/ 1345415 w 5215941"/>
              <a:gd name="connsiteY18" fmla="*/ 3708224 h 3708224"/>
              <a:gd name="connsiteX19" fmla="*/ 821335 w 5215941"/>
              <a:gd name="connsiteY19" fmla="*/ 3708224 h 3708224"/>
              <a:gd name="connsiteX20" fmla="*/ 0 w 5215941"/>
              <a:gd name="connsiteY20" fmla="*/ 2886889 h 3708224"/>
              <a:gd name="connsiteX21" fmla="*/ 0 w 5215941"/>
              <a:gd name="connsiteY21" fmla="*/ 2391156 h 3708224"/>
              <a:gd name="connsiteX22" fmla="*/ 0 w 5215941"/>
              <a:gd name="connsiteY22" fmla="*/ 1936734 h 3708224"/>
              <a:gd name="connsiteX23" fmla="*/ 0 w 5215941"/>
              <a:gd name="connsiteY23" fmla="*/ 1379035 h 3708224"/>
              <a:gd name="connsiteX24" fmla="*/ 0 w 5215941"/>
              <a:gd name="connsiteY24" fmla="*/ 821335 h 370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15941" h="3708224" fill="none" extrusionOk="0">
                <a:moveTo>
                  <a:pt x="0" y="821335"/>
                </a:moveTo>
                <a:cubicBezTo>
                  <a:pt x="-59754" y="487679"/>
                  <a:pt x="352163" y="-20647"/>
                  <a:pt x="821335" y="0"/>
                </a:cubicBezTo>
                <a:cubicBezTo>
                  <a:pt x="1000202" y="-22364"/>
                  <a:pt x="1175018" y="36002"/>
                  <a:pt x="1452613" y="0"/>
                </a:cubicBezTo>
                <a:cubicBezTo>
                  <a:pt x="1730208" y="-36002"/>
                  <a:pt x="1723384" y="60982"/>
                  <a:pt x="1976693" y="0"/>
                </a:cubicBezTo>
                <a:cubicBezTo>
                  <a:pt x="2230002" y="-60982"/>
                  <a:pt x="2468002" y="31899"/>
                  <a:pt x="2607971" y="0"/>
                </a:cubicBezTo>
                <a:cubicBezTo>
                  <a:pt x="2747940" y="-31899"/>
                  <a:pt x="2978466" y="41422"/>
                  <a:pt x="3096318" y="0"/>
                </a:cubicBezTo>
                <a:cubicBezTo>
                  <a:pt x="3214170" y="-41422"/>
                  <a:pt x="3423611" y="66675"/>
                  <a:pt x="3727595" y="0"/>
                </a:cubicBezTo>
                <a:cubicBezTo>
                  <a:pt x="4031579" y="-66675"/>
                  <a:pt x="4156278" y="60470"/>
                  <a:pt x="4394606" y="0"/>
                </a:cubicBezTo>
                <a:cubicBezTo>
                  <a:pt x="4769391" y="44200"/>
                  <a:pt x="5220278" y="379475"/>
                  <a:pt x="5215941" y="821335"/>
                </a:cubicBezTo>
                <a:cubicBezTo>
                  <a:pt x="5269331" y="993475"/>
                  <a:pt x="5152432" y="1177169"/>
                  <a:pt x="5215941" y="1379035"/>
                </a:cubicBezTo>
                <a:cubicBezTo>
                  <a:pt x="5279450" y="1580901"/>
                  <a:pt x="5194382" y="1756235"/>
                  <a:pt x="5215941" y="1854112"/>
                </a:cubicBezTo>
                <a:cubicBezTo>
                  <a:pt x="5237500" y="1951989"/>
                  <a:pt x="5201593" y="2084097"/>
                  <a:pt x="5215941" y="2308534"/>
                </a:cubicBezTo>
                <a:cubicBezTo>
                  <a:pt x="5230289" y="2532971"/>
                  <a:pt x="5209148" y="2677727"/>
                  <a:pt x="5215941" y="2886889"/>
                </a:cubicBezTo>
                <a:cubicBezTo>
                  <a:pt x="5258792" y="3445237"/>
                  <a:pt x="4916667" y="3775939"/>
                  <a:pt x="4394606" y="3708224"/>
                </a:cubicBezTo>
                <a:cubicBezTo>
                  <a:pt x="4180048" y="3724123"/>
                  <a:pt x="4025440" y="3698520"/>
                  <a:pt x="3906259" y="3708224"/>
                </a:cubicBezTo>
                <a:cubicBezTo>
                  <a:pt x="3787078" y="3717928"/>
                  <a:pt x="3414029" y="3661916"/>
                  <a:pt x="3239248" y="3708224"/>
                </a:cubicBezTo>
                <a:cubicBezTo>
                  <a:pt x="3064467" y="3754532"/>
                  <a:pt x="2927956" y="3666768"/>
                  <a:pt x="2643703" y="3708224"/>
                </a:cubicBezTo>
                <a:cubicBezTo>
                  <a:pt x="2359450" y="3749680"/>
                  <a:pt x="2248738" y="3680033"/>
                  <a:pt x="1976693" y="3708224"/>
                </a:cubicBezTo>
                <a:cubicBezTo>
                  <a:pt x="1704648" y="3736415"/>
                  <a:pt x="1593867" y="3671487"/>
                  <a:pt x="1345415" y="3708224"/>
                </a:cubicBezTo>
                <a:cubicBezTo>
                  <a:pt x="1096963" y="3744961"/>
                  <a:pt x="1026297" y="3653263"/>
                  <a:pt x="821335" y="3708224"/>
                </a:cubicBezTo>
                <a:cubicBezTo>
                  <a:pt x="459816" y="3724011"/>
                  <a:pt x="-75721" y="3368204"/>
                  <a:pt x="0" y="2886889"/>
                </a:cubicBezTo>
                <a:cubicBezTo>
                  <a:pt x="-50150" y="2697848"/>
                  <a:pt x="56145" y="2501666"/>
                  <a:pt x="0" y="2391156"/>
                </a:cubicBezTo>
                <a:cubicBezTo>
                  <a:pt x="-56145" y="2280646"/>
                  <a:pt x="39267" y="2029433"/>
                  <a:pt x="0" y="1936734"/>
                </a:cubicBezTo>
                <a:cubicBezTo>
                  <a:pt x="-39267" y="1844035"/>
                  <a:pt x="37703" y="1644212"/>
                  <a:pt x="0" y="1379035"/>
                </a:cubicBezTo>
                <a:cubicBezTo>
                  <a:pt x="-37703" y="1113858"/>
                  <a:pt x="10978" y="998037"/>
                  <a:pt x="0" y="821335"/>
                </a:cubicBezTo>
                <a:close/>
              </a:path>
              <a:path w="5215941" h="3708224" stroke="0" extrusionOk="0">
                <a:moveTo>
                  <a:pt x="0" y="821335"/>
                </a:moveTo>
                <a:cubicBezTo>
                  <a:pt x="-50348" y="336668"/>
                  <a:pt x="326698" y="15398"/>
                  <a:pt x="821335" y="0"/>
                </a:cubicBezTo>
                <a:cubicBezTo>
                  <a:pt x="1071732" y="-68885"/>
                  <a:pt x="1305245" y="20083"/>
                  <a:pt x="1488346" y="0"/>
                </a:cubicBezTo>
                <a:cubicBezTo>
                  <a:pt x="1671447" y="-20083"/>
                  <a:pt x="1896529" y="18424"/>
                  <a:pt x="2048158" y="0"/>
                </a:cubicBezTo>
                <a:cubicBezTo>
                  <a:pt x="2199787" y="-18424"/>
                  <a:pt x="2465936" y="9114"/>
                  <a:pt x="2572238" y="0"/>
                </a:cubicBezTo>
                <a:cubicBezTo>
                  <a:pt x="2678540" y="-9114"/>
                  <a:pt x="3048961" y="14828"/>
                  <a:pt x="3203516" y="0"/>
                </a:cubicBezTo>
                <a:cubicBezTo>
                  <a:pt x="3358071" y="-14828"/>
                  <a:pt x="3596290" y="33680"/>
                  <a:pt x="3763328" y="0"/>
                </a:cubicBezTo>
                <a:cubicBezTo>
                  <a:pt x="3930366" y="-33680"/>
                  <a:pt x="4267762" y="47666"/>
                  <a:pt x="4394606" y="0"/>
                </a:cubicBezTo>
                <a:cubicBezTo>
                  <a:pt x="4836771" y="-109151"/>
                  <a:pt x="5150025" y="459328"/>
                  <a:pt x="5215941" y="821335"/>
                </a:cubicBezTo>
                <a:cubicBezTo>
                  <a:pt x="5243924" y="950500"/>
                  <a:pt x="5206356" y="1093008"/>
                  <a:pt x="5215941" y="1296412"/>
                </a:cubicBezTo>
                <a:cubicBezTo>
                  <a:pt x="5225526" y="1499816"/>
                  <a:pt x="5192973" y="1660573"/>
                  <a:pt x="5215941" y="1812801"/>
                </a:cubicBezTo>
                <a:cubicBezTo>
                  <a:pt x="5238909" y="1965029"/>
                  <a:pt x="5167456" y="2162448"/>
                  <a:pt x="5215941" y="2329189"/>
                </a:cubicBezTo>
                <a:cubicBezTo>
                  <a:pt x="5264426" y="2495930"/>
                  <a:pt x="5206847" y="2744864"/>
                  <a:pt x="5215941" y="2886889"/>
                </a:cubicBezTo>
                <a:cubicBezTo>
                  <a:pt x="5285532" y="3425744"/>
                  <a:pt x="4908093" y="3655800"/>
                  <a:pt x="4394606" y="3708224"/>
                </a:cubicBezTo>
                <a:cubicBezTo>
                  <a:pt x="4257679" y="3732125"/>
                  <a:pt x="4095859" y="3662101"/>
                  <a:pt x="3799061" y="3708224"/>
                </a:cubicBezTo>
                <a:cubicBezTo>
                  <a:pt x="3502263" y="3754347"/>
                  <a:pt x="3466865" y="3660652"/>
                  <a:pt x="3203516" y="3708224"/>
                </a:cubicBezTo>
                <a:cubicBezTo>
                  <a:pt x="2940167" y="3755796"/>
                  <a:pt x="2716836" y="3644355"/>
                  <a:pt x="2536505" y="3708224"/>
                </a:cubicBezTo>
                <a:cubicBezTo>
                  <a:pt x="2356174" y="3772093"/>
                  <a:pt x="2103244" y="3698104"/>
                  <a:pt x="1940960" y="3708224"/>
                </a:cubicBezTo>
                <a:cubicBezTo>
                  <a:pt x="1778677" y="3718344"/>
                  <a:pt x="1608416" y="3663304"/>
                  <a:pt x="1452613" y="3708224"/>
                </a:cubicBezTo>
                <a:cubicBezTo>
                  <a:pt x="1296810" y="3753144"/>
                  <a:pt x="1080238" y="3685375"/>
                  <a:pt x="821335" y="3708224"/>
                </a:cubicBezTo>
                <a:cubicBezTo>
                  <a:pt x="436320" y="3667535"/>
                  <a:pt x="-24052" y="3378684"/>
                  <a:pt x="0" y="2886889"/>
                </a:cubicBezTo>
                <a:cubicBezTo>
                  <a:pt x="-12657" y="2694624"/>
                  <a:pt x="49486" y="2636440"/>
                  <a:pt x="0" y="2391156"/>
                </a:cubicBezTo>
                <a:cubicBezTo>
                  <a:pt x="-49486" y="2145872"/>
                  <a:pt x="24849" y="2016031"/>
                  <a:pt x="0" y="1874768"/>
                </a:cubicBezTo>
                <a:cubicBezTo>
                  <a:pt x="-24849" y="1733505"/>
                  <a:pt x="5672" y="1609203"/>
                  <a:pt x="0" y="1420346"/>
                </a:cubicBezTo>
                <a:cubicBezTo>
                  <a:pt x="-5672" y="1231489"/>
                  <a:pt x="17826" y="1008245"/>
                  <a:pt x="0" y="821335"/>
                </a:cubicBezTo>
                <a:close/>
              </a:path>
            </a:pathLst>
          </a:custGeom>
          <a:gradFill flip="none" rotWithShape="1">
            <a:gsLst>
              <a:gs pos="81000">
                <a:schemeClr val="bg1"/>
              </a:gs>
              <a:gs pos="0">
                <a:srgbClr val="DAE3F3">
                  <a:shade val="67500"/>
                  <a:satMod val="115000"/>
                </a:srgbClr>
              </a:gs>
              <a:gs pos="0">
                <a:schemeClr val="bg1"/>
              </a:gs>
              <a:gs pos="100000">
                <a:srgbClr val="4472C5">
                  <a:alpha val="32157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21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20483" cy="441128"/>
          </a:xfrm>
        </p:spPr>
        <p:txBody>
          <a:bodyPr>
            <a:normAutofit/>
          </a:bodyPr>
          <a:lstStyle/>
          <a:p>
            <a:r>
              <a:rPr lang="en-US" sz="1800" dirty="0"/>
              <a:t>Hypothesis </a:t>
            </a:r>
            <a:r>
              <a:rPr lang="en-US" sz="1800" b="1" dirty="0"/>
              <a:t>H1</a:t>
            </a:r>
            <a:r>
              <a:rPr lang="en-US" sz="1800" dirty="0"/>
              <a:t>: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/>
              <a:t> &gt;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1800" i="1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/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04C2E0E-1B30-584F-B9A4-42E79A25F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833" y="2085095"/>
            <a:ext cx="624376" cy="86248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7A3D8D-ECF8-864B-888E-C934D4FF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979587" y="3223916"/>
            <a:ext cx="622397" cy="862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8F5E19-D8AE-5749-BA82-24A583E59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1930790"/>
            <a:ext cx="1221886" cy="107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1F7C2F-6C42-8E46-93A2-9335F1545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3060410"/>
            <a:ext cx="1221886" cy="107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DEDE64-73F3-C24F-88AC-2726F7F6DA34}"/>
                  </a:ext>
                </a:extLst>
              </p:cNvPr>
              <p:cNvSpPr txBox="1"/>
              <p:nvPr/>
            </p:nvSpPr>
            <p:spPr>
              <a:xfrm>
                <a:off x="5188634" y="2202724"/>
                <a:ext cx="19952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DEDE64-73F3-C24F-88AC-2726F7F6D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634" y="2202724"/>
                <a:ext cx="1995290" cy="276999"/>
              </a:xfrm>
              <a:prstGeom prst="rect">
                <a:avLst/>
              </a:prstGeom>
              <a:blipFill>
                <a:blip r:embed="rId5"/>
                <a:stretch>
                  <a:fillRect l="-633" r="-189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74FFB48-99A3-6E42-B7FC-6F185AB54367}"/>
              </a:ext>
            </a:extLst>
          </p:cNvPr>
          <p:cNvGrpSpPr/>
          <p:nvPr/>
        </p:nvGrpSpPr>
        <p:grpSpPr>
          <a:xfrm>
            <a:off x="2899087" y="2795679"/>
            <a:ext cx="849898" cy="834502"/>
            <a:chOff x="2899087" y="2857252"/>
            <a:chExt cx="876572" cy="834502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B71B9D-7223-3B4F-9FBB-A2B0C6AD7127}"/>
                </a:ext>
              </a:extLst>
            </p:cNvPr>
            <p:cNvSpPr/>
            <p:nvPr/>
          </p:nvSpPr>
          <p:spPr>
            <a:xfrm rot="20132694" flipH="1" flipV="1">
              <a:off x="2909375" y="2857252"/>
              <a:ext cx="866284" cy="9063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203C3E4-B144-AF49-BEA9-81DE315063BC}"/>
                </a:ext>
              </a:extLst>
            </p:cNvPr>
            <p:cNvSpPr/>
            <p:nvPr/>
          </p:nvSpPr>
          <p:spPr>
            <a:xfrm rot="1791807" flipH="1">
              <a:off x="2899087" y="3582790"/>
              <a:ext cx="866284" cy="10896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166DFA6-10E2-F24D-B98D-2AA220E3EF94}"/>
              </a:ext>
            </a:extLst>
          </p:cNvPr>
          <p:cNvSpPr/>
          <p:nvPr/>
        </p:nvSpPr>
        <p:spPr>
          <a:xfrm>
            <a:off x="4638437" y="1334967"/>
            <a:ext cx="295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6213" lvl="1" indent="-1682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Null-Hypothesis </a:t>
            </a:r>
            <a:r>
              <a:rPr lang="en-US" b="1" dirty="0">
                <a:solidFill>
                  <a:srgbClr val="0010FB"/>
                </a:solidFill>
              </a:rPr>
              <a:t>H0</a:t>
            </a:r>
            <a:r>
              <a:rPr lang="en-US" dirty="0">
                <a:solidFill>
                  <a:srgbClr val="0010FB"/>
                </a:solidFill>
              </a:rPr>
              <a:t>: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FB"/>
                </a:solidFill>
              </a:rPr>
              <a:t>=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i="1" dirty="0">
              <a:solidFill>
                <a:srgbClr val="0010F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5E0443-A57C-534C-AF28-768E6D8E80A7}"/>
                  </a:ext>
                </a:extLst>
              </p:cNvPr>
              <p:cNvSpPr txBox="1"/>
              <p:nvPr/>
            </p:nvSpPr>
            <p:spPr>
              <a:xfrm>
                <a:off x="5186709" y="3307042"/>
                <a:ext cx="19638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5E0443-A57C-534C-AF28-768E6D8E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709" y="3307042"/>
                <a:ext cx="1963871" cy="276999"/>
              </a:xfrm>
              <a:prstGeom prst="rect">
                <a:avLst/>
              </a:prstGeom>
              <a:blipFill>
                <a:blip r:embed="rId8"/>
                <a:stretch>
                  <a:fillRect l="-1935" r="-322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/>
              <p:nvPr/>
            </p:nvSpPr>
            <p:spPr>
              <a:xfrm>
                <a:off x="6190232" y="2585064"/>
                <a:ext cx="10852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1, 0, 0, 0,…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232" y="2585064"/>
                <a:ext cx="1085232" cy="276999"/>
              </a:xfrm>
              <a:prstGeom prst="rect">
                <a:avLst/>
              </a:prstGeom>
              <a:blipFill>
                <a:blip r:embed="rId9"/>
                <a:stretch>
                  <a:fillRect l="-3448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/>
              <p:nvPr/>
            </p:nvSpPr>
            <p:spPr>
              <a:xfrm>
                <a:off x="6173302" y="3713478"/>
                <a:ext cx="10833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0, 0, 0, 1,…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302" y="3713478"/>
                <a:ext cx="1083310" cy="276999"/>
              </a:xfrm>
              <a:prstGeom prst="rect">
                <a:avLst/>
              </a:prstGeom>
              <a:blipFill>
                <a:blip r:embed="rId10"/>
                <a:stretch>
                  <a:fillRect l="-3488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6BF93F-2B13-DA4B-8E66-6EAB45465C6B}"/>
                  </a:ext>
                </a:extLst>
              </p:cNvPr>
              <p:cNvSpPr txBox="1"/>
              <p:nvPr/>
            </p:nvSpPr>
            <p:spPr>
              <a:xfrm>
                <a:off x="5207978" y="2559522"/>
                <a:ext cx="1018805" cy="289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Avg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6BF93F-2B13-DA4B-8E66-6EAB45465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78" y="2559522"/>
                <a:ext cx="1018805" cy="289053"/>
              </a:xfrm>
              <a:prstGeom prst="rect">
                <a:avLst/>
              </a:prstGeom>
              <a:blipFill>
                <a:blip r:embed="rId11"/>
                <a:stretch>
                  <a:fillRect l="-3704" t="-21739" r="-740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A044D1-EB8E-5B41-BCF8-C6F8BCDE0D16}"/>
                  </a:ext>
                </a:extLst>
              </p:cNvPr>
              <p:cNvSpPr txBox="1"/>
              <p:nvPr/>
            </p:nvSpPr>
            <p:spPr>
              <a:xfrm>
                <a:off x="5207199" y="3689382"/>
                <a:ext cx="1044645" cy="289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Avg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A044D1-EB8E-5B41-BCF8-C6F8BCDE0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99" y="3689382"/>
                <a:ext cx="1044645" cy="289053"/>
              </a:xfrm>
              <a:prstGeom prst="rect">
                <a:avLst/>
              </a:prstGeom>
              <a:blipFill>
                <a:blip r:embed="rId12"/>
                <a:stretch>
                  <a:fillRect l="-3614" t="-21739" r="-722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E7520E-BCBD-7D4D-9825-E1428D33505B}"/>
                  </a:ext>
                </a:extLst>
              </p:cNvPr>
              <p:cNvSpPr txBox="1"/>
              <p:nvPr/>
            </p:nvSpPr>
            <p:spPr>
              <a:xfrm>
                <a:off x="7360765" y="2567989"/>
                <a:ext cx="133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E7520E-BCBD-7D4D-9825-E1428D335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765" y="2567989"/>
                <a:ext cx="133049" cy="276999"/>
              </a:xfrm>
              <a:prstGeom prst="rect">
                <a:avLst/>
              </a:prstGeom>
              <a:blipFill>
                <a:blip r:embed="rId13"/>
                <a:stretch>
                  <a:fillRect l="-54545" r="-5454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CF289C-B413-724D-B0C0-5DC900764E73}"/>
                  </a:ext>
                </a:extLst>
              </p:cNvPr>
              <p:cNvSpPr txBox="1"/>
              <p:nvPr/>
            </p:nvSpPr>
            <p:spPr>
              <a:xfrm>
                <a:off x="7438404" y="3707240"/>
                <a:ext cx="133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CF289C-B413-724D-B0C0-5DC900764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404" y="3707240"/>
                <a:ext cx="133049" cy="276999"/>
              </a:xfrm>
              <a:prstGeom prst="rect">
                <a:avLst/>
              </a:prstGeom>
              <a:blipFill>
                <a:blip r:embed="rId14"/>
                <a:stretch>
                  <a:fillRect l="-63636" r="-5454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70FD362D-5C4F-9C40-847B-EC289E4ECFDD}"/>
              </a:ext>
            </a:extLst>
          </p:cNvPr>
          <p:cNvSpPr/>
          <p:nvPr/>
        </p:nvSpPr>
        <p:spPr>
          <a:xfrm>
            <a:off x="4037513" y="4329800"/>
            <a:ext cx="8094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accent6">
                    <a:lumMod val="75000"/>
                  </a:schemeClr>
                </a:solidFill>
              </a:rPr>
              <a:t>P-value</a:t>
            </a:r>
            <a:r>
              <a:rPr lang="en-US" sz="1400" i="1" dirty="0"/>
              <a:t>=</a:t>
            </a: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E75E059F-B7A2-1E49-95BC-6FAFC8AEA39B}"/>
              </a:ext>
            </a:extLst>
          </p:cNvPr>
          <p:cNvSpPr/>
          <p:nvPr/>
        </p:nvSpPr>
        <p:spPr>
          <a:xfrm rot="21229745" flipH="1" flipV="1">
            <a:off x="4546854" y="2768258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F2007C-03AA-2E43-A924-0BA994B73459}"/>
              </a:ext>
            </a:extLst>
          </p:cNvPr>
          <p:cNvSpPr/>
          <p:nvPr/>
        </p:nvSpPr>
        <p:spPr>
          <a:xfrm rot="21229745" flipH="1" flipV="1">
            <a:off x="4546854" y="3893281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942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179891C-34A9-A047-B0A0-E2273C34B9FE}"/>
              </a:ext>
            </a:extLst>
          </p:cNvPr>
          <p:cNvSpPr/>
          <p:nvPr/>
        </p:nvSpPr>
        <p:spPr>
          <a:xfrm>
            <a:off x="3434517" y="1242616"/>
            <a:ext cx="5215941" cy="3708224"/>
          </a:xfrm>
          <a:custGeom>
            <a:avLst/>
            <a:gdLst>
              <a:gd name="connsiteX0" fmla="*/ 0 w 5215941"/>
              <a:gd name="connsiteY0" fmla="*/ 821335 h 3708224"/>
              <a:gd name="connsiteX1" fmla="*/ 821335 w 5215941"/>
              <a:gd name="connsiteY1" fmla="*/ 0 h 3708224"/>
              <a:gd name="connsiteX2" fmla="*/ 1452613 w 5215941"/>
              <a:gd name="connsiteY2" fmla="*/ 0 h 3708224"/>
              <a:gd name="connsiteX3" fmla="*/ 1976693 w 5215941"/>
              <a:gd name="connsiteY3" fmla="*/ 0 h 3708224"/>
              <a:gd name="connsiteX4" fmla="*/ 2607971 w 5215941"/>
              <a:gd name="connsiteY4" fmla="*/ 0 h 3708224"/>
              <a:gd name="connsiteX5" fmla="*/ 3096318 w 5215941"/>
              <a:gd name="connsiteY5" fmla="*/ 0 h 3708224"/>
              <a:gd name="connsiteX6" fmla="*/ 3727595 w 5215941"/>
              <a:gd name="connsiteY6" fmla="*/ 0 h 3708224"/>
              <a:gd name="connsiteX7" fmla="*/ 4394606 w 5215941"/>
              <a:gd name="connsiteY7" fmla="*/ 0 h 3708224"/>
              <a:gd name="connsiteX8" fmla="*/ 5215941 w 5215941"/>
              <a:gd name="connsiteY8" fmla="*/ 821335 h 3708224"/>
              <a:gd name="connsiteX9" fmla="*/ 5215941 w 5215941"/>
              <a:gd name="connsiteY9" fmla="*/ 1379035 h 3708224"/>
              <a:gd name="connsiteX10" fmla="*/ 5215941 w 5215941"/>
              <a:gd name="connsiteY10" fmla="*/ 1854112 h 3708224"/>
              <a:gd name="connsiteX11" fmla="*/ 5215941 w 5215941"/>
              <a:gd name="connsiteY11" fmla="*/ 2308534 h 3708224"/>
              <a:gd name="connsiteX12" fmla="*/ 5215941 w 5215941"/>
              <a:gd name="connsiteY12" fmla="*/ 2886889 h 3708224"/>
              <a:gd name="connsiteX13" fmla="*/ 4394606 w 5215941"/>
              <a:gd name="connsiteY13" fmla="*/ 3708224 h 3708224"/>
              <a:gd name="connsiteX14" fmla="*/ 3906259 w 5215941"/>
              <a:gd name="connsiteY14" fmla="*/ 3708224 h 3708224"/>
              <a:gd name="connsiteX15" fmla="*/ 3239248 w 5215941"/>
              <a:gd name="connsiteY15" fmla="*/ 3708224 h 3708224"/>
              <a:gd name="connsiteX16" fmla="*/ 2643703 w 5215941"/>
              <a:gd name="connsiteY16" fmla="*/ 3708224 h 3708224"/>
              <a:gd name="connsiteX17" fmla="*/ 1976693 w 5215941"/>
              <a:gd name="connsiteY17" fmla="*/ 3708224 h 3708224"/>
              <a:gd name="connsiteX18" fmla="*/ 1345415 w 5215941"/>
              <a:gd name="connsiteY18" fmla="*/ 3708224 h 3708224"/>
              <a:gd name="connsiteX19" fmla="*/ 821335 w 5215941"/>
              <a:gd name="connsiteY19" fmla="*/ 3708224 h 3708224"/>
              <a:gd name="connsiteX20" fmla="*/ 0 w 5215941"/>
              <a:gd name="connsiteY20" fmla="*/ 2886889 h 3708224"/>
              <a:gd name="connsiteX21" fmla="*/ 0 w 5215941"/>
              <a:gd name="connsiteY21" fmla="*/ 2391156 h 3708224"/>
              <a:gd name="connsiteX22" fmla="*/ 0 w 5215941"/>
              <a:gd name="connsiteY22" fmla="*/ 1936734 h 3708224"/>
              <a:gd name="connsiteX23" fmla="*/ 0 w 5215941"/>
              <a:gd name="connsiteY23" fmla="*/ 1379035 h 3708224"/>
              <a:gd name="connsiteX24" fmla="*/ 0 w 5215941"/>
              <a:gd name="connsiteY24" fmla="*/ 821335 h 370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15941" h="3708224" fill="none" extrusionOk="0">
                <a:moveTo>
                  <a:pt x="0" y="821335"/>
                </a:moveTo>
                <a:cubicBezTo>
                  <a:pt x="-59754" y="487679"/>
                  <a:pt x="352163" y="-20647"/>
                  <a:pt x="821335" y="0"/>
                </a:cubicBezTo>
                <a:cubicBezTo>
                  <a:pt x="1000202" y="-22364"/>
                  <a:pt x="1175018" y="36002"/>
                  <a:pt x="1452613" y="0"/>
                </a:cubicBezTo>
                <a:cubicBezTo>
                  <a:pt x="1730208" y="-36002"/>
                  <a:pt x="1723384" y="60982"/>
                  <a:pt x="1976693" y="0"/>
                </a:cubicBezTo>
                <a:cubicBezTo>
                  <a:pt x="2230002" y="-60982"/>
                  <a:pt x="2468002" y="31899"/>
                  <a:pt x="2607971" y="0"/>
                </a:cubicBezTo>
                <a:cubicBezTo>
                  <a:pt x="2747940" y="-31899"/>
                  <a:pt x="2978466" y="41422"/>
                  <a:pt x="3096318" y="0"/>
                </a:cubicBezTo>
                <a:cubicBezTo>
                  <a:pt x="3214170" y="-41422"/>
                  <a:pt x="3423611" y="66675"/>
                  <a:pt x="3727595" y="0"/>
                </a:cubicBezTo>
                <a:cubicBezTo>
                  <a:pt x="4031579" y="-66675"/>
                  <a:pt x="4156278" y="60470"/>
                  <a:pt x="4394606" y="0"/>
                </a:cubicBezTo>
                <a:cubicBezTo>
                  <a:pt x="4769391" y="44200"/>
                  <a:pt x="5220278" y="379475"/>
                  <a:pt x="5215941" y="821335"/>
                </a:cubicBezTo>
                <a:cubicBezTo>
                  <a:pt x="5269331" y="993475"/>
                  <a:pt x="5152432" y="1177169"/>
                  <a:pt x="5215941" y="1379035"/>
                </a:cubicBezTo>
                <a:cubicBezTo>
                  <a:pt x="5279450" y="1580901"/>
                  <a:pt x="5194382" y="1756235"/>
                  <a:pt x="5215941" y="1854112"/>
                </a:cubicBezTo>
                <a:cubicBezTo>
                  <a:pt x="5237500" y="1951989"/>
                  <a:pt x="5201593" y="2084097"/>
                  <a:pt x="5215941" y="2308534"/>
                </a:cubicBezTo>
                <a:cubicBezTo>
                  <a:pt x="5230289" y="2532971"/>
                  <a:pt x="5209148" y="2677727"/>
                  <a:pt x="5215941" y="2886889"/>
                </a:cubicBezTo>
                <a:cubicBezTo>
                  <a:pt x="5258792" y="3445237"/>
                  <a:pt x="4916667" y="3775939"/>
                  <a:pt x="4394606" y="3708224"/>
                </a:cubicBezTo>
                <a:cubicBezTo>
                  <a:pt x="4180048" y="3724123"/>
                  <a:pt x="4025440" y="3698520"/>
                  <a:pt x="3906259" y="3708224"/>
                </a:cubicBezTo>
                <a:cubicBezTo>
                  <a:pt x="3787078" y="3717928"/>
                  <a:pt x="3414029" y="3661916"/>
                  <a:pt x="3239248" y="3708224"/>
                </a:cubicBezTo>
                <a:cubicBezTo>
                  <a:pt x="3064467" y="3754532"/>
                  <a:pt x="2927956" y="3666768"/>
                  <a:pt x="2643703" y="3708224"/>
                </a:cubicBezTo>
                <a:cubicBezTo>
                  <a:pt x="2359450" y="3749680"/>
                  <a:pt x="2248738" y="3680033"/>
                  <a:pt x="1976693" y="3708224"/>
                </a:cubicBezTo>
                <a:cubicBezTo>
                  <a:pt x="1704648" y="3736415"/>
                  <a:pt x="1593867" y="3671487"/>
                  <a:pt x="1345415" y="3708224"/>
                </a:cubicBezTo>
                <a:cubicBezTo>
                  <a:pt x="1096963" y="3744961"/>
                  <a:pt x="1026297" y="3653263"/>
                  <a:pt x="821335" y="3708224"/>
                </a:cubicBezTo>
                <a:cubicBezTo>
                  <a:pt x="459816" y="3724011"/>
                  <a:pt x="-75721" y="3368204"/>
                  <a:pt x="0" y="2886889"/>
                </a:cubicBezTo>
                <a:cubicBezTo>
                  <a:pt x="-50150" y="2697848"/>
                  <a:pt x="56145" y="2501666"/>
                  <a:pt x="0" y="2391156"/>
                </a:cubicBezTo>
                <a:cubicBezTo>
                  <a:pt x="-56145" y="2280646"/>
                  <a:pt x="39267" y="2029433"/>
                  <a:pt x="0" y="1936734"/>
                </a:cubicBezTo>
                <a:cubicBezTo>
                  <a:pt x="-39267" y="1844035"/>
                  <a:pt x="37703" y="1644212"/>
                  <a:pt x="0" y="1379035"/>
                </a:cubicBezTo>
                <a:cubicBezTo>
                  <a:pt x="-37703" y="1113858"/>
                  <a:pt x="10978" y="998037"/>
                  <a:pt x="0" y="821335"/>
                </a:cubicBezTo>
                <a:close/>
              </a:path>
              <a:path w="5215941" h="3708224" stroke="0" extrusionOk="0">
                <a:moveTo>
                  <a:pt x="0" y="821335"/>
                </a:moveTo>
                <a:cubicBezTo>
                  <a:pt x="-50348" y="336668"/>
                  <a:pt x="326698" y="15398"/>
                  <a:pt x="821335" y="0"/>
                </a:cubicBezTo>
                <a:cubicBezTo>
                  <a:pt x="1071732" y="-68885"/>
                  <a:pt x="1305245" y="20083"/>
                  <a:pt x="1488346" y="0"/>
                </a:cubicBezTo>
                <a:cubicBezTo>
                  <a:pt x="1671447" y="-20083"/>
                  <a:pt x="1896529" y="18424"/>
                  <a:pt x="2048158" y="0"/>
                </a:cubicBezTo>
                <a:cubicBezTo>
                  <a:pt x="2199787" y="-18424"/>
                  <a:pt x="2465936" y="9114"/>
                  <a:pt x="2572238" y="0"/>
                </a:cubicBezTo>
                <a:cubicBezTo>
                  <a:pt x="2678540" y="-9114"/>
                  <a:pt x="3048961" y="14828"/>
                  <a:pt x="3203516" y="0"/>
                </a:cubicBezTo>
                <a:cubicBezTo>
                  <a:pt x="3358071" y="-14828"/>
                  <a:pt x="3596290" y="33680"/>
                  <a:pt x="3763328" y="0"/>
                </a:cubicBezTo>
                <a:cubicBezTo>
                  <a:pt x="3930366" y="-33680"/>
                  <a:pt x="4267762" y="47666"/>
                  <a:pt x="4394606" y="0"/>
                </a:cubicBezTo>
                <a:cubicBezTo>
                  <a:pt x="4836771" y="-109151"/>
                  <a:pt x="5150025" y="459328"/>
                  <a:pt x="5215941" y="821335"/>
                </a:cubicBezTo>
                <a:cubicBezTo>
                  <a:pt x="5243924" y="950500"/>
                  <a:pt x="5206356" y="1093008"/>
                  <a:pt x="5215941" y="1296412"/>
                </a:cubicBezTo>
                <a:cubicBezTo>
                  <a:pt x="5225526" y="1499816"/>
                  <a:pt x="5192973" y="1660573"/>
                  <a:pt x="5215941" y="1812801"/>
                </a:cubicBezTo>
                <a:cubicBezTo>
                  <a:pt x="5238909" y="1965029"/>
                  <a:pt x="5167456" y="2162448"/>
                  <a:pt x="5215941" y="2329189"/>
                </a:cubicBezTo>
                <a:cubicBezTo>
                  <a:pt x="5264426" y="2495930"/>
                  <a:pt x="5206847" y="2744864"/>
                  <a:pt x="5215941" y="2886889"/>
                </a:cubicBezTo>
                <a:cubicBezTo>
                  <a:pt x="5285532" y="3425744"/>
                  <a:pt x="4908093" y="3655800"/>
                  <a:pt x="4394606" y="3708224"/>
                </a:cubicBezTo>
                <a:cubicBezTo>
                  <a:pt x="4257679" y="3732125"/>
                  <a:pt x="4095859" y="3662101"/>
                  <a:pt x="3799061" y="3708224"/>
                </a:cubicBezTo>
                <a:cubicBezTo>
                  <a:pt x="3502263" y="3754347"/>
                  <a:pt x="3466865" y="3660652"/>
                  <a:pt x="3203516" y="3708224"/>
                </a:cubicBezTo>
                <a:cubicBezTo>
                  <a:pt x="2940167" y="3755796"/>
                  <a:pt x="2716836" y="3644355"/>
                  <a:pt x="2536505" y="3708224"/>
                </a:cubicBezTo>
                <a:cubicBezTo>
                  <a:pt x="2356174" y="3772093"/>
                  <a:pt x="2103244" y="3698104"/>
                  <a:pt x="1940960" y="3708224"/>
                </a:cubicBezTo>
                <a:cubicBezTo>
                  <a:pt x="1778677" y="3718344"/>
                  <a:pt x="1608416" y="3663304"/>
                  <a:pt x="1452613" y="3708224"/>
                </a:cubicBezTo>
                <a:cubicBezTo>
                  <a:pt x="1296810" y="3753144"/>
                  <a:pt x="1080238" y="3685375"/>
                  <a:pt x="821335" y="3708224"/>
                </a:cubicBezTo>
                <a:cubicBezTo>
                  <a:pt x="436320" y="3667535"/>
                  <a:pt x="-24052" y="3378684"/>
                  <a:pt x="0" y="2886889"/>
                </a:cubicBezTo>
                <a:cubicBezTo>
                  <a:pt x="-12657" y="2694624"/>
                  <a:pt x="49486" y="2636440"/>
                  <a:pt x="0" y="2391156"/>
                </a:cubicBezTo>
                <a:cubicBezTo>
                  <a:pt x="-49486" y="2145872"/>
                  <a:pt x="24849" y="2016031"/>
                  <a:pt x="0" y="1874768"/>
                </a:cubicBezTo>
                <a:cubicBezTo>
                  <a:pt x="-24849" y="1733505"/>
                  <a:pt x="5672" y="1609203"/>
                  <a:pt x="0" y="1420346"/>
                </a:cubicBezTo>
                <a:cubicBezTo>
                  <a:pt x="-5672" y="1231489"/>
                  <a:pt x="17826" y="1008245"/>
                  <a:pt x="0" y="821335"/>
                </a:cubicBezTo>
                <a:close/>
              </a:path>
            </a:pathLst>
          </a:custGeom>
          <a:gradFill flip="none" rotWithShape="1">
            <a:gsLst>
              <a:gs pos="81000">
                <a:schemeClr val="bg1"/>
              </a:gs>
              <a:gs pos="0">
                <a:srgbClr val="DAE3F3">
                  <a:shade val="67500"/>
                  <a:satMod val="115000"/>
                </a:srgbClr>
              </a:gs>
              <a:gs pos="0">
                <a:schemeClr val="bg1"/>
              </a:gs>
              <a:gs pos="100000">
                <a:srgbClr val="4472C5">
                  <a:alpha val="32157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21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20483" cy="441128"/>
          </a:xfrm>
        </p:spPr>
        <p:txBody>
          <a:bodyPr>
            <a:normAutofit/>
          </a:bodyPr>
          <a:lstStyle/>
          <a:p>
            <a:r>
              <a:rPr lang="en-US" sz="1800" dirty="0"/>
              <a:t>Hypothesis </a:t>
            </a:r>
            <a:r>
              <a:rPr lang="en-US" sz="1800" b="1" dirty="0"/>
              <a:t>H1</a:t>
            </a:r>
            <a:r>
              <a:rPr lang="en-US" sz="1800" dirty="0"/>
              <a:t>: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/>
              <a:t> &gt;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1800" i="1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/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04C2E0E-1B30-584F-B9A4-42E79A25F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833" y="2085095"/>
            <a:ext cx="624376" cy="86248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108</a:t>
            </a:fld>
            <a:endParaRPr lang="e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7A3D8D-ECF8-864B-888E-C934D4FF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979587" y="3223916"/>
            <a:ext cx="622397" cy="862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8F5E19-D8AE-5749-BA82-24A583E59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1930790"/>
            <a:ext cx="1221886" cy="107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1F7C2F-6C42-8E46-93A2-9335F1545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3060410"/>
            <a:ext cx="1221886" cy="107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DEDE64-73F3-C24F-88AC-2726F7F6DA34}"/>
                  </a:ext>
                </a:extLst>
              </p:cNvPr>
              <p:cNvSpPr txBox="1"/>
              <p:nvPr/>
            </p:nvSpPr>
            <p:spPr>
              <a:xfrm>
                <a:off x="5188634" y="2202724"/>
                <a:ext cx="19952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DEDE64-73F3-C24F-88AC-2726F7F6D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634" y="2202724"/>
                <a:ext cx="1995290" cy="276999"/>
              </a:xfrm>
              <a:prstGeom prst="rect">
                <a:avLst/>
              </a:prstGeom>
              <a:blipFill>
                <a:blip r:embed="rId5"/>
                <a:stretch>
                  <a:fillRect l="-633" r="-189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74FFB48-99A3-6E42-B7FC-6F185AB54367}"/>
              </a:ext>
            </a:extLst>
          </p:cNvPr>
          <p:cNvGrpSpPr/>
          <p:nvPr/>
        </p:nvGrpSpPr>
        <p:grpSpPr>
          <a:xfrm>
            <a:off x="2899087" y="2795679"/>
            <a:ext cx="849898" cy="834502"/>
            <a:chOff x="2899087" y="2857252"/>
            <a:chExt cx="876572" cy="834502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B71B9D-7223-3B4F-9FBB-A2B0C6AD7127}"/>
                </a:ext>
              </a:extLst>
            </p:cNvPr>
            <p:cNvSpPr/>
            <p:nvPr/>
          </p:nvSpPr>
          <p:spPr>
            <a:xfrm rot="20132694" flipH="1" flipV="1">
              <a:off x="2909375" y="2857252"/>
              <a:ext cx="866284" cy="9063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203C3E4-B144-AF49-BEA9-81DE315063BC}"/>
                </a:ext>
              </a:extLst>
            </p:cNvPr>
            <p:cNvSpPr/>
            <p:nvPr/>
          </p:nvSpPr>
          <p:spPr>
            <a:xfrm rot="1791807" flipH="1">
              <a:off x="2899087" y="3582790"/>
              <a:ext cx="866284" cy="10896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166DFA6-10E2-F24D-B98D-2AA220E3EF94}"/>
              </a:ext>
            </a:extLst>
          </p:cNvPr>
          <p:cNvSpPr/>
          <p:nvPr/>
        </p:nvSpPr>
        <p:spPr>
          <a:xfrm>
            <a:off x="4638437" y="1334967"/>
            <a:ext cx="295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6213" lvl="1" indent="-1682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Null-Hypothesis </a:t>
            </a:r>
            <a:r>
              <a:rPr lang="en-US" b="1" dirty="0">
                <a:solidFill>
                  <a:srgbClr val="0010FB"/>
                </a:solidFill>
              </a:rPr>
              <a:t>H0</a:t>
            </a:r>
            <a:r>
              <a:rPr lang="en-US" dirty="0">
                <a:solidFill>
                  <a:srgbClr val="0010FB"/>
                </a:solidFill>
              </a:rPr>
              <a:t>: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FB"/>
                </a:solidFill>
              </a:rPr>
              <a:t>=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i="1" dirty="0">
              <a:solidFill>
                <a:srgbClr val="0010F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5E0443-A57C-534C-AF28-768E6D8E80A7}"/>
                  </a:ext>
                </a:extLst>
              </p:cNvPr>
              <p:cNvSpPr txBox="1"/>
              <p:nvPr/>
            </p:nvSpPr>
            <p:spPr>
              <a:xfrm>
                <a:off x="5186709" y="3307042"/>
                <a:ext cx="19638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5E0443-A57C-534C-AF28-768E6D8E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709" y="3307042"/>
                <a:ext cx="1963871" cy="276999"/>
              </a:xfrm>
              <a:prstGeom prst="rect">
                <a:avLst/>
              </a:prstGeom>
              <a:blipFill>
                <a:blip r:embed="rId8"/>
                <a:stretch>
                  <a:fillRect l="-1935" r="-322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/>
              <p:nvPr/>
            </p:nvSpPr>
            <p:spPr>
              <a:xfrm>
                <a:off x="6190232" y="2585064"/>
                <a:ext cx="10852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1, 0, 0, 0,…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232" y="2585064"/>
                <a:ext cx="1085232" cy="276999"/>
              </a:xfrm>
              <a:prstGeom prst="rect">
                <a:avLst/>
              </a:prstGeom>
              <a:blipFill>
                <a:blip r:embed="rId9"/>
                <a:stretch>
                  <a:fillRect l="-3448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/>
              <p:nvPr/>
            </p:nvSpPr>
            <p:spPr>
              <a:xfrm>
                <a:off x="6173302" y="3713478"/>
                <a:ext cx="10833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0, 0, 0, 1,…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302" y="3713478"/>
                <a:ext cx="1083310" cy="276999"/>
              </a:xfrm>
              <a:prstGeom prst="rect">
                <a:avLst/>
              </a:prstGeom>
              <a:blipFill>
                <a:blip r:embed="rId10"/>
                <a:stretch>
                  <a:fillRect l="-3488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6BF93F-2B13-DA4B-8E66-6EAB45465C6B}"/>
                  </a:ext>
                </a:extLst>
              </p:cNvPr>
              <p:cNvSpPr txBox="1"/>
              <p:nvPr/>
            </p:nvSpPr>
            <p:spPr>
              <a:xfrm>
                <a:off x="5207978" y="2559522"/>
                <a:ext cx="1018805" cy="289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Avg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6BF93F-2B13-DA4B-8E66-6EAB45465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78" y="2559522"/>
                <a:ext cx="1018805" cy="289053"/>
              </a:xfrm>
              <a:prstGeom prst="rect">
                <a:avLst/>
              </a:prstGeom>
              <a:blipFill>
                <a:blip r:embed="rId11"/>
                <a:stretch>
                  <a:fillRect l="-3704" t="-21739" r="-740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A044D1-EB8E-5B41-BCF8-C6F8BCDE0D16}"/>
                  </a:ext>
                </a:extLst>
              </p:cNvPr>
              <p:cNvSpPr txBox="1"/>
              <p:nvPr/>
            </p:nvSpPr>
            <p:spPr>
              <a:xfrm>
                <a:off x="5207199" y="3689382"/>
                <a:ext cx="1044645" cy="289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Avg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A044D1-EB8E-5B41-BCF8-C6F8BCDE0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99" y="3689382"/>
                <a:ext cx="1044645" cy="289053"/>
              </a:xfrm>
              <a:prstGeom prst="rect">
                <a:avLst/>
              </a:prstGeom>
              <a:blipFill>
                <a:blip r:embed="rId12"/>
                <a:stretch>
                  <a:fillRect l="-3614" t="-21739" r="-722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E7520E-BCBD-7D4D-9825-E1428D33505B}"/>
                  </a:ext>
                </a:extLst>
              </p:cNvPr>
              <p:cNvSpPr txBox="1"/>
              <p:nvPr/>
            </p:nvSpPr>
            <p:spPr>
              <a:xfrm>
                <a:off x="7360765" y="2567989"/>
                <a:ext cx="133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E7520E-BCBD-7D4D-9825-E1428D335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765" y="2567989"/>
                <a:ext cx="133049" cy="276999"/>
              </a:xfrm>
              <a:prstGeom prst="rect">
                <a:avLst/>
              </a:prstGeom>
              <a:blipFill>
                <a:blip r:embed="rId13"/>
                <a:stretch>
                  <a:fillRect l="-54545" r="-5454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CF289C-B413-724D-B0C0-5DC900764E73}"/>
                  </a:ext>
                </a:extLst>
              </p:cNvPr>
              <p:cNvSpPr txBox="1"/>
              <p:nvPr/>
            </p:nvSpPr>
            <p:spPr>
              <a:xfrm>
                <a:off x="7438404" y="3707240"/>
                <a:ext cx="133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CF289C-B413-724D-B0C0-5DC900764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404" y="3707240"/>
                <a:ext cx="133049" cy="276999"/>
              </a:xfrm>
              <a:prstGeom prst="rect">
                <a:avLst/>
              </a:prstGeom>
              <a:blipFill>
                <a:blip r:embed="rId14"/>
                <a:stretch>
                  <a:fillRect l="-63636" r="-5454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7176690-FA18-6B47-A79A-CD0AB2E05C5B}"/>
                  </a:ext>
                </a:extLst>
              </p:cNvPr>
              <p:cNvSpPr/>
              <p:nvPr/>
            </p:nvSpPr>
            <p:spPr>
              <a:xfrm>
                <a:off x="4783659" y="4313930"/>
                <a:ext cx="2404953" cy="335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𝐏𝐫𝐨𝐛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&gt;3.5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l-GR" sz="1400" b="1" i="1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θ</m:t>
                          </m:r>
                          <m:r>
                            <m:rPr>
                              <m:nor/>
                            </m:rPr>
                            <a:rPr lang="en-US" sz="1400" b="1" i="1" baseline="-25000" dirty="0" smtClean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dirty="0" smtClean="0">
                              <a:solidFill>
                                <a:srgbClr val="0010FB"/>
                              </a:solidFill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1400" b="1" i="1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θ</m:t>
                          </m:r>
                          <m:r>
                            <m:rPr>
                              <m:nor/>
                            </m:rPr>
                            <a:rPr lang="en-US" sz="1400" b="1" i="1" baseline="-25000" dirty="0" smtClean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7176690-FA18-6B47-A79A-CD0AB2E05C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659" y="4313930"/>
                <a:ext cx="2404953" cy="335476"/>
              </a:xfrm>
              <a:prstGeom prst="rect">
                <a:avLst/>
              </a:prstGeom>
              <a:blipFill>
                <a:blip r:embed="rId15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70FD362D-5C4F-9C40-847B-EC289E4ECFDD}"/>
              </a:ext>
            </a:extLst>
          </p:cNvPr>
          <p:cNvSpPr/>
          <p:nvPr/>
        </p:nvSpPr>
        <p:spPr>
          <a:xfrm>
            <a:off x="4037513" y="4329800"/>
            <a:ext cx="8094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accent6">
                    <a:lumMod val="75000"/>
                  </a:schemeClr>
                </a:solidFill>
              </a:rPr>
              <a:t>P-value</a:t>
            </a:r>
            <a:r>
              <a:rPr lang="en-US" sz="1400" i="1" dirty="0"/>
              <a:t>=</a:t>
            </a: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E75E059F-B7A2-1E49-95BC-6FAFC8AEA39B}"/>
              </a:ext>
            </a:extLst>
          </p:cNvPr>
          <p:cNvSpPr/>
          <p:nvPr/>
        </p:nvSpPr>
        <p:spPr>
          <a:xfrm rot="21229745" flipH="1" flipV="1">
            <a:off x="4546854" y="2768258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F2007C-03AA-2E43-A924-0BA994B73459}"/>
              </a:ext>
            </a:extLst>
          </p:cNvPr>
          <p:cNvSpPr/>
          <p:nvPr/>
        </p:nvSpPr>
        <p:spPr>
          <a:xfrm rot="21229745" flipH="1" flipV="1">
            <a:off x="4546854" y="3893281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123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179891C-34A9-A047-B0A0-E2273C34B9FE}"/>
              </a:ext>
            </a:extLst>
          </p:cNvPr>
          <p:cNvSpPr/>
          <p:nvPr/>
        </p:nvSpPr>
        <p:spPr>
          <a:xfrm>
            <a:off x="3434517" y="1242616"/>
            <a:ext cx="5215941" cy="3708224"/>
          </a:xfrm>
          <a:custGeom>
            <a:avLst/>
            <a:gdLst>
              <a:gd name="connsiteX0" fmla="*/ 0 w 5215941"/>
              <a:gd name="connsiteY0" fmla="*/ 821335 h 3708224"/>
              <a:gd name="connsiteX1" fmla="*/ 821335 w 5215941"/>
              <a:gd name="connsiteY1" fmla="*/ 0 h 3708224"/>
              <a:gd name="connsiteX2" fmla="*/ 1452613 w 5215941"/>
              <a:gd name="connsiteY2" fmla="*/ 0 h 3708224"/>
              <a:gd name="connsiteX3" fmla="*/ 1976693 w 5215941"/>
              <a:gd name="connsiteY3" fmla="*/ 0 h 3708224"/>
              <a:gd name="connsiteX4" fmla="*/ 2607971 w 5215941"/>
              <a:gd name="connsiteY4" fmla="*/ 0 h 3708224"/>
              <a:gd name="connsiteX5" fmla="*/ 3096318 w 5215941"/>
              <a:gd name="connsiteY5" fmla="*/ 0 h 3708224"/>
              <a:gd name="connsiteX6" fmla="*/ 3727595 w 5215941"/>
              <a:gd name="connsiteY6" fmla="*/ 0 h 3708224"/>
              <a:gd name="connsiteX7" fmla="*/ 4394606 w 5215941"/>
              <a:gd name="connsiteY7" fmla="*/ 0 h 3708224"/>
              <a:gd name="connsiteX8" fmla="*/ 5215941 w 5215941"/>
              <a:gd name="connsiteY8" fmla="*/ 821335 h 3708224"/>
              <a:gd name="connsiteX9" fmla="*/ 5215941 w 5215941"/>
              <a:gd name="connsiteY9" fmla="*/ 1379035 h 3708224"/>
              <a:gd name="connsiteX10" fmla="*/ 5215941 w 5215941"/>
              <a:gd name="connsiteY10" fmla="*/ 1854112 h 3708224"/>
              <a:gd name="connsiteX11" fmla="*/ 5215941 w 5215941"/>
              <a:gd name="connsiteY11" fmla="*/ 2308534 h 3708224"/>
              <a:gd name="connsiteX12" fmla="*/ 5215941 w 5215941"/>
              <a:gd name="connsiteY12" fmla="*/ 2886889 h 3708224"/>
              <a:gd name="connsiteX13" fmla="*/ 4394606 w 5215941"/>
              <a:gd name="connsiteY13" fmla="*/ 3708224 h 3708224"/>
              <a:gd name="connsiteX14" fmla="*/ 3906259 w 5215941"/>
              <a:gd name="connsiteY14" fmla="*/ 3708224 h 3708224"/>
              <a:gd name="connsiteX15" fmla="*/ 3239248 w 5215941"/>
              <a:gd name="connsiteY15" fmla="*/ 3708224 h 3708224"/>
              <a:gd name="connsiteX16" fmla="*/ 2643703 w 5215941"/>
              <a:gd name="connsiteY16" fmla="*/ 3708224 h 3708224"/>
              <a:gd name="connsiteX17" fmla="*/ 1976693 w 5215941"/>
              <a:gd name="connsiteY17" fmla="*/ 3708224 h 3708224"/>
              <a:gd name="connsiteX18" fmla="*/ 1345415 w 5215941"/>
              <a:gd name="connsiteY18" fmla="*/ 3708224 h 3708224"/>
              <a:gd name="connsiteX19" fmla="*/ 821335 w 5215941"/>
              <a:gd name="connsiteY19" fmla="*/ 3708224 h 3708224"/>
              <a:gd name="connsiteX20" fmla="*/ 0 w 5215941"/>
              <a:gd name="connsiteY20" fmla="*/ 2886889 h 3708224"/>
              <a:gd name="connsiteX21" fmla="*/ 0 w 5215941"/>
              <a:gd name="connsiteY21" fmla="*/ 2391156 h 3708224"/>
              <a:gd name="connsiteX22" fmla="*/ 0 w 5215941"/>
              <a:gd name="connsiteY22" fmla="*/ 1936734 h 3708224"/>
              <a:gd name="connsiteX23" fmla="*/ 0 w 5215941"/>
              <a:gd name="connsiteY23" fmla="*/ 1379035 h 3708224"/>
              <a:gd name="connsiteX24" fmla="*/ 0 w 5215941"/>
              <a:gd name="connsiteY24" fmla="*/ 821335 h 370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15941" h="3708224" fill="none" extrusionOk="0">
                <a:moveTo>
                  <a:pt x="0" y="821335"/>
                </a:moveTo>
                <a:cubicBezTo>
                  <a:pt x="-59754" y="487679"/>
                  <a:pt x="352163" y="-20647"/>
                  <a:pt x="821335" y="0"/>
                </a:cubicBezTo>
                <a:cubicBezTo>
                  <a:pt x="1000202" y="-22364"/>
                  <a:pt x="1175018" y="36002"/>
                  <a:pt x="1452613" y="0"/>
                </a:cubicBezTo>
                <a:cubicBezTo>
                  <a:pt x="1730208" y="-36002"/>
                  <a:pt x="1723384" y="60982"/>
                  <a:pt x="1976693" y="0"/>
                </a:cubicBezTo>
                <a:cubicBezTo>
                  <a:pt x="2230002" y="-60982"/>
                  <a:pt x="2468002" y="31899"/>
                  <a:pt x="2607971" y="0"/>
                </a:cubicBezTo>
                <a:cubicBezTo>
                  <a:pt x="2747940" y="-31899"/>
                  <a:pt x="2978466" y="41422"/>
                  <a:pt x="3096318" y="0"/>
                </a:cubicBezTo>
                <a:cubicBezTo>
                  <a:pt x="3214170" y="-41422"/>
                  <a:pt x="3423611" y="66675"/>
                  <a:pt x="3727595" y="0"/>
                </a:cubicBezTo>
                <a:cubicBezTo>
                  <a:pt x="4031579" y="-66675"/>
                  <a:pt x="4156278" y="60470"/>
                  <a:pt x="4394606" y="0"/>
                </a:cubicBezTo>
                <a:cubicBezTo>
                  <a:pt x="4769391" y="44200"/>
                  <a:pt x="5220278" y="379475"/>
                  <a:pt x="5215941" y="821335"/>
                </a:cubicBezTo>
                <a:cubicBezTo>
                  <a:pt x="5269331" y="993475"/>
                  <a:pt x="5152432" y="1177169"/>
                  <a:pt x="5215941" y="1379035"/>
                </a:cubicBezTo>
                <a:cubicBezTo>
                  <a:pt x="5279450" y="1580901"/>
                  <a:pt x="5194382" y="1756235"/>
                  <a:pt x="5215941" y="1854112"/>
                </a:cubicBezTo>
                <a:cubicBezTo>
                  <a:pt x="5237500" y="1951989"/>
                  <a:pt x="5201593" y="2084097"/>
                  <a:pt x="5215941" y="2308534"/>
                </a:cubicBezTo>
                <a:cubicBezTo>
                  <a:pt x="5230289" y="2532971"/>
                  <a:pt x="5209148" y="2677727"/>
                  <a:pt x="5215941" y="2886889"/>
                </a:cubicBezTo>
                <a:cubicBezTo>
                  <a:pt x="5258792" y="3445237"/>
                  <a:pt x="4916667" y="3775939"/>
                  <a:pt x="4394606" y="3708224"/>
                </a:cubicBezTo>
                <a:cubicBezTo>
                  <a:pt x="4180048" y="3724123"/>
                  <a:pt x="4025440" y="3698520"/>
                  <a:pt x="3906259" y="3708224"/>
                </a:cubicBezTo>
                <a:cubicBezTo>
                  <a:pt x="3787078" y="3717928"/>
                  <a:pt x="3414029" y="3661916"/>
                  <a:pt x="3239248" y="3708224"/>
                </a:cubicBezTo>
                <a:cubicBezTo>
                  <a:pt x="3064467" y="3754532"/>
                  <a:pt x="2927956" y="3666768"/>
                  <a:pt x="2643703" y="3708224"/>
                </a:cubicBezTo>
                <a:cubicBezTo>
                  <a:pt x="2359450" y="3749680"/>
                  <a:pt x="2248738" y="3680033"/>
                  <a:pt x="1976693" y="3708224"/>
                </a:cubicBezTo>
                <a:cubicBezTo>
                  <a:pt x="1704648" y="3736415"/>
                  <a:pt x="1593867" y="3671487"/>
                  <a:pt x="1345415" y="3708224"/>
                </a:cubicBezTo>
                <a:cubicBezTo>
                  <a:pt x="1096963" y="3744961"/>
                  <a:pt x="1026297" y="3653263"/>
                  <a:pt x="821335" y="3708224"/>
                </a:cubicBezTo>
                <a:cubicBezTo>
                  <a:pt x="459816" y="3724011"/>
                  <a:pt x="-75721" y="3368204"/>
                  <a:pt x="0" y="2886889"/>
                </a:cubicBezTo>
                <a:cubicBezTo>
                  <a:pt x="-50150" y="2697848"/>
                  <a:pt x="56145" y="2501666"/>
                  <a:pt x="0" y="2391156"/>
                </a:cubicBezTo>
                <a:cubicBezTo>
                  <a:pt x="-56145" y="2280646"/>
                  <a:pt x="39267" y="2029433"/>
                  <a:pt x="0" y="1936734"/>
                </a:cubicBezTo>
                <a:cubicBezTo>
                  <a:pt x="-39267" y="1844035"/>
                  <a:pt x="37703" y="1644212"/>
                  <a:pt x="0" y="1379035"/>
                </a:cubicBezTo>
                <a:cubicBezTo>
                  <a:pt x="-37703" y="1113858"/>
                  <a:pt x="10978" y="998037"/>
                  <a:pt x="0" y="821335"/>
                </a:cubicBezTo>
                <a:close/>
              </a:path>
              <a:path w="5215941" h="3708224" stroke="0" extrusionOk="0">
                <a:moveTo>
                  <a:pt x="0" y="821335"/>
                </a:moveTo>
                <a:cubicBezTo>
                  <a:pt x="-50348" y="336668"/>
                  <a:pt x="326698" y="15398"/>
                  <a:pt x="821335" y="0"/>
                </a:cubicBezTo>
                <a:cubicBezTo>
                  <a:pt x="1071732" y="-68885"/>
                  <a:pt x="1305245" y="20083"/>
                  <a:pt x="1488346" y="0"/>
                </a:cubicBezTo>
                <a:cubicBezTo>
                  <a:pt x="1671447" y="-20083"/>
                  <a:pt x="1896529" y="18424"/>
                  <a:pt x="2048158" y="0"/>
                </a:cubicBezTo>
                <a:cubicBezTo>
                  <a:pt x="2199787" y="-18424"/>
                  <a:pt x="2465936" y="9114"/>
                  <a:pt x="2572238" y="0"/>
                </a:cubicBezTo>
                <a:cubicBezTo>
                  <a:pt x="2678540" y="-9114"/>
                  <a:pt x="3048961" y="14828"/>
                  <a:pt x="3203516" y="0"/>
                </a:cubicBezTo>
                <a:cubicBezTo>
                  <a:pt x="3358071" y="-14828"/>
                  <a:pt x="3596290" y="33680"/>
                  <a:pt x="3763328" y="0"/>
                </a:cubicBezTo>
                <a:cubicBezTo>
                  <a:pt x="3930366" y="-33680"/>
                  <a:pt x="4267762" y="47666"/>
                  <a:pt x="4394606" y="0"/>
                </a:cubicBezTo>
                <a:cubicBezTo>
                  <a:pt x="4836771" y="-109151"/>
                  <a:pt x="5150025" y="459328"/>
                  <a:pt x="5215941" y="821335"/>
                </a:cubicBezTo>
                <a:cubicBezTo>
                  <a:pt x="5243924" y="950500"/>
                  <a:pt x="5206356" y="1093008"/>
                  <a:pt x="5215941" y="1296412"/>
                </a:cubicBezTo>
                <a:cubicBezTo>
                  <a:pt x="5225526" y="1499816"/>
                  <a:pt x="5192973" y="1660573"/>
                  <a:pt x="5215941" y="1812801"/>
                </a:cubicBezTo>
                <a:cubicBezTo>
                  <a:pt x="5238909" y="1965029"/>
                  <a:pt x="5167456" y="2162448"/>
                  <a:pt x="5215941" y="2329189"/>
                </a:cubicBezTo>
                <a:cubicBezTo>
                  <a:pt x="5264426" y="2495930"/>
                  <a:pt x="5206847" y="2744864"/>
                  <a:pt x="5215941" y="2886889"/>
                </a:cubicBezTo>
                <a:cubicBezTo>
                  <a:pt x="5285532" y="3425744"/>
                  <a:pt x="4908093" y="3655800"/>
                  <a:pt x="4394606" y="3708224"/>
                </a:cubicBezTo>
                <a:cubicBezTo>
                  <a:pt x="4257679" y="3732125"/>
                  <a:pt x="4095859" y="3662101"/>
                  <a:pt x="3799061" y="3708224"/>
                </a:cubicBezTo>
                <a:cubicBezTo>
                  <a:pt x="3502263" y="3754347"/>
                  <a:pt x="3466865" y="3660652"/>
                  <a:pt x="3203516" y="3708224"/>
                </a:cubicBezTo>
                <a:cubicBezTo>
                  <a:pt x="2940167" y="3755796"/>
                  <a:pt x="2716836" y="3644355"/>
                  <a:pt x="2536505" y="3708224"/>
                </a:cubicBezTo>
                <a:cubicBezTo>
                  <a:pt x="2356174" y="3772093"/>
                  <a:pt x="2103244" y="3698104"/>
                  <a:pt x="1940960" y="3708224"/>
                </a:cubicBezTo>
                <a:cubicBezTo>
                  <a:pt x="1778677" y="3718344"/>
                  <a:pt x="1608416" y="3663304"/>
                  <a:pt x="1452613" y="3708224"/>
                </a:cubicBezTo>
                <a:cubicBezTo>
                  <a:pt x="1296810" y="3753144"/>
                  <a:pt x="1080238" y="3685375"/>
                  <a:pt x="821335" y="3708224"/>
                </a:cubicBezTo>
                <a:cubicBezTo>
                  <a:pt x="436320" y="3667535"/>
                  <a:pt x="-24052" y="3378684"/>
                  <a:pt x="0" y="2886889"/>
                </a:cubicBezTo>
                <a:cubicBezTo>
                  <a:pt x="-12657" y="2694624"/>
                  <a:pt x="49486" y="2636440"/>
                  <a:pt x="0" y="2391156"/>
                </a:cubicBezTo>
                <a:cubicBezTo>
                  <a:pt x="-49486" y="2145872"/>
                  <a:pt x="24849" y="2016031"/>
                  <a:pt x="0" y="1874768"/>
                </a:cubicBezTo>
                <a:cubicBezTo>
                  <a:pt x="-24849" y="1733505"/>
                  <a:pt x="5672" y="1609203"/>
                  <a:pt x="0" y="1420346"/>
                </a:cubicBezTo>
                <a:cubicBezTo>
                  <a:pt x="-5672" y="1231489"/>
                  <a:pt x="17826" y="1008245"/>
                  <a:pt x="0" y="821335"/>
                </a:cubicBezTo>
                <a:close/>
              </a:path>
            </a:pathLst>
          </a:custGeom>
          <a:gradFill flip="none" rotWithShape="1">
            <a:gsLst>
              <a:gs pos="81000">
                <a:schemeClr val="bg1"/>
              </a:gs>
              <a:gs pos="0">
                <a:srgbClr val="DAE3F3">
                  <a:shade val="67500"/>
                  <a:satMod val="115000"/>
                </a:srgbClr>
              </a:gs>
              <a:gs pos="0">
                <a:schemeClr val="bg1"/>
              </a:gs>
              <a:gs pos="100000">
                <a:srgbClr val="4472C5">
                  <a:alpha val="32157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21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20483" cy="441128"/>
          </a:xfrm>
        </p:spPr>
        <p:txBody>
          <a:bodyPr>
            <a:normAutofit/>
          </a:bodyPr>
          <a:lstStyle/>
          <a:p>
            <a:r>
              <a:rPr lang="en-US" sz="1800" dirty="0"/>
              <a:t>Hypothesis </a:t>
            </a:r>
            <a:r>
              <a:rPr lang="en-US" sz="1800" b="1" dirty="0"/>
              <a:t>H1</a:t>
            </a:r>
            <a:r>
              <a:rPr lang="en-US" sz="1800" dirty="0"/>
              <a:t>: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/>
              <a:t> &gt;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1800" i="1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/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04C2E0E-1B30-584F-B9A4-42E79A25F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833" y="2085095"/>
            <a:ext cx="624376" cy="86248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7A3D8D-ECF8-864B-888E-C934D4FF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979587" y="3223916"/>
            <a:ext cx="622397" cy="862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8F5E19-D8AE-5749-BA82-24A583E59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1930790"/>
            <a:ext cx="1221886" cy="107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1F7C2F-6C42-8E46-93A2-9335F1545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3060410"/>
            <a:ext cx="1221886" cy="107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DEDE64-73F3-C24F-88AC-2726F7F6DA34}"/>
                  </a:ext>
                </a:extLst>
              </p:cNvPr>
              <p:cNvSpPr txBox="1"/>
              <p:nvPr/>
            </p:nvSpPr>
            <p:spPr>
              <a:xfrm>
                <a:off x="5188634" y="2202724"/>
                <a:ext cx="19952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DEDE64-73F3-C24F-88AC-2726F7F6D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634" y="2202724"/>
                <a:ext cx="1995290" cy="276999"/>
              </a:xfrm>
              <a:prstGeom prst="rect">
                <a:avLst/>
              </a:prstGeom>
              <a:blipFill>
                <a:blip r:embed="rId5"/>
                <a:stretch>
                  <a:fillRect l="-633" r="-189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74FFB48-99A3-6E42-B7FC-6F185AB54367}"/>
              </a:ext>
            </a:extLst>
          </p:cNvPr>
          <p:cNvGrpSpPr/>
          <p:nvPr/>
        </p:nvGrpSpPr>
        <p:grpSpPr>
          <a:xfrm>
            <a:off x="2899087" y="2795679"/>
            <a:ext cx="849898" cy="834502"/>
            <a:chOff x="2899087" y="2857252"/>
            <a:chExt cx="876572" cy="834502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B71B9D-7223-3B4F-9FBB-A2B0C6AD7127}"/>
                </a:ext>
              </a:extLst>
            </p:cNvPr>
            <p:cNvSpPr/>
            <p:nvPr/>
          </p:nvSpPr>
          <p:spPr>
            <a:xfrm rot="20132694" flipH="1" flipV="1">
              <a:off x="2909375" y="2857252"/>
              <a:ext cx="866284" cy="9063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203C3E4-B144-AF49-BEA9-81DE315063BC}"/>
                </a:ext>
              </a:extLst>
            </p:cNvPr>
            <p:cNvSpPr/>
            <p:nvPr/>
          </p:nvSpPr>
          <p:spPr>
            <a:xfrm rot="1791807" flipH="1">
              <a:off x="2899087" y="3582790"/>
              <a:ext cx="866284" cy="10896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166DFA6-10E2-F24D-B98D-2AA220E3EF94}"/>
              </a:ext>
            </a:extLst>
          </p:cNvPr>
          <p:cNvSpPr/>
          <p:nvPr/>
        </p:nvSpPr>
        <p:spPr>
          <a:xfrm>
            <a:off x="4638437" y="1334967"/>
            <a:ext cx="295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6213" lvl="1" indent="-1682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Null-Hypothesis </a:t>
            </a:r>
            <a:r>
              <a:rPr lang="en-US" b="1" dirty="0">
                <a:solidFill>
                  <a:srgbClr val="0010FB"/>
                </a:solidFill>
              </a:rPr>
              <a:t>H0</a:t>
            </a:r>
            <a:r>
              <a:rPr lang="en-US" dirty="0">
                <a:solidFill>
                  <a:srgbClr val="0010FB"/>
                </a:solidFill>
              </a:rPr>
              <a:t>: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FB"/>
                </a:solidFill>
              </a:rPr>
              <a:t>=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i="1" dirty="0">
              <a:solidFill>
                <a:srgbClr val="0010F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5E0443-A57C-534C-AF28-768E6D8E80A7}"/>
                  </a:ext>
                </a:extLst>
              </p:cNvPr>
              <p:cNvSpPr txBox="1"/>
              <p:nvPr/>
            </p:nvSpPr>
            <p:spPr>
              <a:xfrm>
                <a:off x="5186709" y="3307042"/>
                <a:ext cx="19638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5E0443-A57C-534C-AF28-768E6D8E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709" y="3307042"/>
                <a:ext cx="1963871" cy="276999"/>
              </a:xfrm>
              <a:prstGeom prst="rect">
                <a:avLst/>
              </a:prstGeom>
              <a:blipFill>
                <a:blip r:embed="rId8"/>
                <a:stretch>
                  <a:fillRect l="-1935" r="-322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/>
              <p:nvPr/>
            </p:nvSpPr>
            <p:spPr>
              <a:xfrm>
                <a:off x="6190232" y="2585064"/>
                <a:ext cx="10852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1, 0, 0, 0,…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232" y="2585064"/>
                <a:ext cx="1085232" cy="276999"/>
              </a:xfrm>
              <a:prstGeom prst="rect">
                <a:avLst/>
              </a:prstGeom>
              <a:blipFill>
                <a:blip r:embed="rId9"/>
                <a:stretch>
                  <a:fillRect l="-3448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/>
              <p:nvPr/>
            </p:nvSpPr>
            <p:spPr>
              <a:xfrm>
                <a:off x="6173302" y="3713478"/>
                <a:ext cx="10833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0, 0, 0, 1,…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302" y="3713478"/>
                <a:ext cx="1083310" cy="276999"/>
              </a:xfrm>
              <a:prstGeom prst="rect">
                <a:avLst/>
              </a:prstGeom>
              <a:blipFill>
                <a:blip r:embed="rId10"/>
                <a:stretch>
                  <a:fillRect l="-3488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6BF93F-2B13-DA4B-8E66-6EAB45465C6B}"/>
                  </a:ext>
                </a:extLst>
              </p:cNvPr>
              <p:cNvSpPr txBox="1"/>
              <p:nvPr/>
            </p:nvSpPr>
            <p:spPr>
              <a:xfrm>
                <a:off x="5207978" y="2559522"/>
                <a:ext cx="1018805" cy="289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Avg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6BF93F-2B13-DA4B-8E66-6EAB45465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78" y="2559522"/>
                <a:ext cx="1018805" cy="289053"/>
              </a:xfrm>
              <a:prstGeom prst="rect">
                <a:avLst/>
              </a:prstGeom>
              <a:blipFill>
                <a:blip r:embed="rId11"/>
                <a:stretch>
                  <a:fillRect l="-3704" t="-21739" r="-740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A044D1-EB8E-5B41-BCF8-C6F8BCDE0D16}"/>
                  </a:ext>
                </a:extLst>
              </p:cNvPr>
              <p:cNvSpPr txBox="1"/>
              <p:nvPr/>
            </p:nvSpPr>
            <p:spPr>
              <a:xfrm>
                <a:off x="5207199" y="3689382"/>
                <a:ext cx="1044645" cy="289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Avg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A044D1-EB8E-5B41-BCF8-C6F8BCDE0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99" y="3689382"/>
                <a:ext cx="1044645" cy="289053"/>
              </a:xfrm>
              <a:prstGeom prst="rect">
                <a:avLst/>
              </a:prstGeom>
              <a:blipFill>
                <a:blip r:embed="rId12"/>
                <a:stretch>
                  <a:fillRect l="-3614" t="-21739" r="-722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E7520E-BCBD-7D4D-9825-E1428D33505B}"/>
                  </a:ext>
                </a:extLst>
              </p:cNvPr>
              <p:cNvSpPr txBox="1"/>
              <p:nvPr/>
            </p:nvSpPr>
            <p:spPr>
              <a:xfrm>
                <a:off x="7360765" y="2567989"/>
                <a:ext cx="133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E7520E-BCBD-7D4D-9825-E1428D335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765" y="2567989"/>
                <a:ext cx="133049" cy="276999"/>
              </a:xfrm>
              <a:prstGeom prst="rect">
                <a:avLst/>
              </a:prstGeom>
              <a:blipFill>
                <a:blip r:embed="rId13"/>
                <a:stretch>
                  <a:fillRect l="-54545" r="-5454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CF289C-B413-724D-B0C0-5DC900764E73}"/>
                  </a:ext>
                </a:extLst>
              </p:cNvPr>
              <p:cNvSpPr txBox="1"/>
              <p:nvPr/>
            </p:nvSpPr>
            <p:spPr>
              <a:xfrm>
                <a:off x="7438404" y="3707240"/>
                <a:ext cx="133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CF289C-B413-724D-B0C0-5DC900764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404" y="3707240"/>
                <a:ext cx="133049" cy="276999"/>
              </a:xfrm>
              <a:prstGeom prst="rect">
                <a:avLst/>
              </a:prstGeom>
              <a:blipFill>
                <a:blip r:embed="rId14"/>
                <a:stretch>
                  <a:fillRect l="-63636" r="-5454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7176690-FA18-6B47-A79A-CD0AB2E05C5B}"/>
                  </a:ext>
                </a:extLst>
              </p:cNvPr>
              <p:cNvSpPr/>
              <p:nvPr/>
            </p:nvSpPr>
            <p:spPr>
              <a:xfrm>
                <a:off x="4783659" y="4313930"/>
                <a:ext cx="2404953" cy="335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𝐏𝐫𝐨𝐛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&gt;3.5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l-GR" sz="1400" b="1" i="1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θ</m:t>
                          </m:r>
                          <m:r>
                            <m:rPr>
                              <m:nor/>
                            </m:rPr>
                            <a:rPr lang="en-US" sz="1400" b="1" i="1" baseline="-25000" dirty="0" smtClean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dirty="0" smtClean="0">
                              <a:solidFill>
                                <a:srgbClr val="0010FB"/>
                              </a:solidFill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1400" b="1" i="1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θ</m:t>
                          </m:r>
                          <m:r>
                            <m:rPr>
                              <m:nor/>
                            </m:rPr>
                            <a:rPr lang="en-US" sz="1400" b="1" i="1" baseline="-25000" dirty="0" smtClean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7176690-FA18-6B47-A79A-CD0AB2E05C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659" y="4313930"/>
                <a:ext cx="2404953" cy="335476"/>
              </a:xfrm>
              <a:prstGeom prst="rect">
                <a:avLst/>
              </a:prstGeom>
              <a:blipFill>
                <a:blip r:embed="rId15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70FD362D-5C4F-9C40-847B-EC289E4ECFDD}"/>
              </a:ext>
            </a:extLst>
          </p:cNvPr>
          <p:cNvSpPr/>
          <p:nvPr/>
        </p:nvSpPr>
        <p:spPr>
          <a:xfrm>
            <a:off x="4037513" y="4329800"/>
            <a:ext cx="8094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accent6">
                    <a:lumMod val="75000"/>
                  </a:schemeClr>
                </a:solidFill>
              </a:rPr>
              <a:t>P-value</a:t>
            </a:r>
            <a:r>
              <a:rPr lang="en-US" sz="1400" i="1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188AB52-28B5-5A40-9982-A33624DF4D51}"/>
                  </a:ext>
                </a:extLst>
              </p:cNvPr>
              <p:cNvSpPr/>
              <p:nvPr/>
            </p:nvSpPr>
            <p:spPr>
              <a:xfrm>
                <a:off x="7047017" y="4336050"/>
                <a:ext cx="135684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?</m:t>
                        </m:r>
                      </m:sub>
                    </m:sSub>
                  </m:oMath>
                </a14:m>
                <a:r>
                  <a:rPr lang="en-US" sz="1400" b="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/>
                  <a:t> (e.g., 0.05)</a:t>
                </a: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188AB52-28B5-5A40-9982-A33624DF4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017" y="4336050"/>
                <a:ext cx="1356846" cy="307777"/>
              </a:xfrm>
              <a:prstGeom prst="rect">
                <a:avLst/>
              </a:prstGeom>
              <a:blipFill>
                <a:blip r:embed="rId1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 46">
            <a:extLst>
              <a:ext uri="{FF2B5EF4-FFF2-40B4-BE49-F238E27FC236}">
                <a16:creationId xmlns:a16="http://schemas.microsoft.com/office/drawing/2014/main" id="{E75E059F-B7A2-1E49-95BC-6FAFC8AEA39B}"/>
              </a:ext>
            </a:extLst>
          </p:cNvPr>
          <p:cNvSpPr/>
          <p:nvPr/>
        </p:nvSpPr>
        <p:spPr>
          <a:xfrm rot="21229745" flipH="1" flipV="1">
            <a:off x="4546854" y="2768258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F2007C-03AA-2E43-A924-0BA994B73459}"/>
              </a:ext>
            </a:extLst>
          </p:cNvPr>
          <p:cNvSpPr/>
          <p:nvPr/>
        </p:nvSpPr>
        <p:spPr>
          <a:xfrm rot="21229745" flipH="1" flipV="1">
            <a:off x="4546854" y="3893281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57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0CC6-6CAE-A945-8288-58851A76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6AEDB-6637-194C-8766-ED13770E6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8" y="1369218"/>
            <a:ext cx="8126731" cy="3500437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prediction</a:t>
            </a:r>
            <a:r>
              <a:rPr lang="en-US" dirty="0"/>
              <a:t> about how the world will behave </a:t>
            </a:r>
            <a:r>
              <a:rPr lang="en-US" b="1" dirty="0"/>
              <a:t>if our idea is correct</a:t>
            </a:r>
          </a:p>
          <a:p>
            <a:r>
              <a:rPr lang="en-US" dirty="0"/>
              <a:t>Worded as an </a:t>
            </a:r>
            <a:r>
              <a:rPr lang="en-US" b="1" dirty="0"/>
              <a:t>if-then</a:t>
            </a:r>
            <a:r>
              <a:rPr lang="en-US" dirty="0"/>
              <a:t> statement</a:t>
            </a:r>
          </a:p>
          <a:p>
            <a:r>
              <a:rPr lang="en-US" dirty="0"/>
              <a:t>A hypothesis is a </a:t>
            </a:r>
            <a:r>
              <a:rPr lang="en-US" b="1" dirty="0"/>
              <a:t>testable</a:t>
            </a:r>
            <a:r>
              <a:rPr lang="en-US" dirty="0"/>
              <a:t> prediction</a:t>
            </a:r>
          </a:p>
          <a:p>
            <a:r>
              <a:rPr lang="en-US" dirty="0"/>
              <a:t>A hypothesis is a </a:t>
            </a:r>
            <a:r>
              <a:rPr lang="en-US" b="1" dirty="0"/>
              <a:t>falsifiable</a:t>
            </a:r>
            <a:r>
              <a:rPr lang="en-US" dirty="0"/>
              <a:t> statement</a:t>
            </a:r>
          </a:p>
          <a:p>
            <a:endParaRPr lang="en-US" dirty="0"/>
          </a:p>
          <a:p>
            <a:r>
              <a:rPr lang="en-US" dirty="0"/>
              <a:t>Terminology: </a:t>
            </a:r>
          </a:p>
          <a:p>
            <a:pPr lvl="1"/>
            <a:r>
              <a:rPr lang="en-US" dirty="0"/>
              <a:t>A hypothesis is </a:t>
            </a:r>
            <a:r>
              <a:rPr lang="en-US" b="1" dirty="0"/>
              <a:t>never “proved” </a:t>
            </a:r>
          </a:p>
          <a:p>
            <a:pPr lvl="1"/>
            <a:r>
              <a:rPr lang="en-US" dirty="0"/>
              <a:t>But it could be </a:t>
            </a:r>
            <a:r>
              <a:rPr lang="en-US" b="1" dirty="0"/>
              <a:t>“supported”</a:t>
            </a:r>
            <a:r>
              <a:rPr lang="en-US" dirty="0"/>
              <a:t> by the evidence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3981D2-B06C-3F48-BCB6-BEF755DF2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47" y="2263452"/>
            <a:ext cx="2651759" cy="233235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ED258DE-06CB-494E-8A8F-000B907D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089630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179891C-34A9-A047-B0A0-E2273C34B9FE}"/>
              </a:ext>
            </a:extLst>
          </p:cNvPr>
          <p:cNvSpPr/>
          <p:nvPr/>
        </p:nvSpPr>
        <p:spPr>
          <a:xfrm>
            <a:off x="3434517" y="1242616"/>
            <a:ext cx="5215941" cy="3708224"/>
          </a:xfrm>
          <a:custGeom>
            <a:avLst/>
            <a:gdLst>
              <a:gd name="connsiteX0" fmla="*/ 0 w 5215941"/>
              <a:gd name="connsiteY0" fmla="*/ 821335 h 3708224"/>
              <a:gd name="connsiteX1" fmla="*/ 821335 w 5215941"/>
              <a:gd name="connsiteY1" fmla="*/ 0 h 3708224"/>
              <a:gd name="connsiteX2" fmla="*/ 1452613 w 5215941"/>
              <a:gd name="connsiteY2" fmla="*/ 0 h 3708224"/>
              <a:gd name="connsiteX3" fmla="*/ 1976693 w 5215941"/>
              <a:gd name="connsiteY3" fmla="*/ 0 h 3708224"/>
              <a:gd name="connsiteX4" fmla="*/ 2607971 w 5215941"/>
              <a:gd name="connsiteY4" fmla="*/ 0 h 3708224"/>
              <a:gd name="connsiteX5" fmla="*/ 3096318 w 5215941"/>
              <a:gd name="connsiteY5" fmla="*/ 0 h 3708224"/>
              <a:gd name="connsiteX6" fmla="*/ 3727595 w 5215941"/>
              <a:gd name="connsiteY6" fmla="*/ 0 h 3708224"/>
              <a:gd name="connsiteX7" fmla="*/ 4394606 w 5215941"/>
              <a:gd name="connsiteY7" fmla="*/ 0 h 3708224"/>
              <a:gd name="connsiteX8" fmla="*/ 5215941 w 5215941"/>
              <a:gd name="connsiteY8" fmla="*/ 821335 h 3708224"/>
              <a:gd name="connsiteX9" fmla="*/ 5215941 w 5215941"/>
              <a:gd name="connsiteY9" fmla="*/ 1379035 h 3708224"/>
              <a:gd name="connsiteX10" fmla="*/ 5215941 w 5215941"/>
              <a:gd name="connsiteY10" fmla="*/ 1854112 h 3708224"/>
              <a:gd name="connsiteX11" fmla="*/ 5215941 w 5215941"/>
              <a:gd name="connsiteY11" fmla="*/ 2308534 h 3708224"/>
              <a:gd name="connsiteX12" fmla="*/ 5215941 w 5215941"/>
              <a:gd name="connsiteY12" fmla="*/ 2886889 h 3708224"/>
              <a:gd name="connsiteX13" fmla="*/ 4394606 w 5215941"/>
              <a:gd name="connsiteY13" fmla="*/ 3708224 h 3708224"/>
              <a:gd name="connsiteX14" fmla="*/ 3906259 w 5215941"/>
              <a:gd name="connsiteY14" fmla="*/ 3708224 h 3708224"/>
              <a:gd name="connsiteX15" fmla="*/ 3239248 w 5215941"/>
              <a:gd name="connsiteY15" fmla="*/ 3708224 h 3708224"/>
              <a:gd name="connsiteX16" fmla="*/ 2643703 w 5215941"/>
              <a:gd name="connsiteY16" fmla="*/ 3708224 h 3708224"/>
              <a:gd name="connsiteX17" fmla="*/ 1976693 w 5215941"/>
              <a:gd name="connsiteY17" fmla="*/ 3708224 h 3708224"/>
              <a:gd name="connsiteX18" fmla="*/ 1345415 w 5215941"/>
              <a:gd name="connsiteY18" fmla="*/ 3708224 h 3708224"/>
              <a:gd name="connsiteX19" fmla="*/ 821335 w 5215941"/>
              <a:gd name="connsiteY19" fmla="*/ 3708224 h 3708224"/>
              <a:gd name="connsiteX20" fmla="*/ 0 w 5215941"/>
              <a:gd name="connsiteY20" fmla="*/ 2886889 h 3708224"/>
              <a:gd name="connsiteX21" fmla="*/ 0 w 5215941"/>
              <a:gd name="connsiteY21" fmla="*/ 2391156 h 3708224"/>
              <a:gd name="connsiteX22" fmla="*/ 0 w 5215941"/>
              <a:gd name="connsiteY22" fmla="*/ 1936734 h 3708224"/>
              <a:gd name="connsiteX23" fmla="*/ 0 w 5215941"/>
              <a:gd name="connsiteY23" fmla="*/ 1379035 h 3708224"/>
              <a:gd name="connsiteX24" fmla="*/ 0 w 5215941"/>
              <a:gd name="connsiteY24" fmla="*/ 821335 h 370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15941" h="3708224" fill="none" extrusionOk="0">
                <a:moveTo>
                  <a:pt x="0" y="821335"/>
                </a:moveTo>
                <a:cubicBezTo>
                  <a:pt x="-59754" y="487679"/>
                  <a:pt x="352163" y="-20647"/>
                  <a:pt x="821335" y="0"/>
                </a:cubicBezTo>
                <a:cubicBezTo>
                  <a:pt x="1000202" y="-22364"/>
                  <a:pt x="1175018" y="36002"/>
                  <a:pt x="1452613" y="0"/>
                </a:cubicBezTo>
                <a:cubicBezTo>
                  <a:pt x="1730208" y="-36002"/>
                  <a:pt x="1723384" y="60982"/>
                  <a:pt x="1976693" y="0"/>
                </a:cubicBezTo>
                <a:cubicBezTo>
                  <a:pt x="2230002" y="-60982"/>
                  <a:pt x="2468002" y="31899"/>
                  <a:pt x="2607971" y="0"/>
                </a:cubicBezTo>
                <a:cubicBezTo>
                  <a:pt x="2747940" y="-31899"/>
                  <a:pt x="2978466" y="41422"/>
                  <a:pt x="3096318" y="0"/>
                </a:cubicBezTo>
                <a:cubicBezTo>
                  <a:pt x="3214170" y="-41422"/>
                  <a:pt x="3423611" y="66675"/>
                  <a:pt x="3727595" y="0"/>
                </a:cubicBezTo>
                <a:cubicBezTo>
                  <a:pt x="4031579" y="-66675"/>
                  <a:pt x="4156278" y="60470"/>
                  <a:pt x="4394606" y="0"/>
                </a:cubicBezTo>
                <a:cubicBezTo>
                  <a:pt x="4769391" y="44200"/>
                  <a:pt x="5220278" y="379475"/>
                  <a:pt x="5215941" y="821335"/>
                </a:cubicBezTo>
                <a:cubicBezTo>
                  <a:pt x="5269331" y="993475"/>
                  <a:pt x="5152432" y="1177169"/>
                  <a:pt x="5215941" y="1379035"/>
                </a:cubicBezTo>
                <a:cubicBezTo>
                  <a:pt x="5279450" y="1580901"/>
                  <a:pt x="5194382" y="1756235"/>
                  <a:pt x="5215941" y="1854112"/>
                </a:cubicBezTo>
                <a:cubicBezTo>
                  <a:pt x="5237500" y="1951989"/>
                  <a:pt x="5201593" y="2084097"/>
                  <a:pt x="5215941" y="2308534"/>
                </a:cubicBezTo>
                <a:cubicBezTo>
                  <a:pt x="5230289" y="2532971"/>
                  <a:pt x="5209148" y="2677727"/>
                  <a:pt x="5215941" y="2886889"/>
                </a:cubicBezTo>
                <a:cubicBezTo>
                  <a:pt x="5258792" y="3445237"/>
                  <a:pt x="4916667" y="3775939"/>
                  <a:pt x="4394606" y="3708224"/>
                </a:cubicBezTo>
                <a:cubicBezTo>
                  <a:pt x="4180048" y="3724123"/>
                  <a:pt x="4025440" y="3698520"/>
                  <a:pt x="3906259" y="3708224"/>
                </a:cubicBezTo>
                <a:cubicBezTo>
                  <a:pt x="3787078" y="3717928"/>
                  <a:pt x="3414029" y="3661916"/>
                  <a:pt x="3239248" y="3708224"/>
                </a:cubicBezTo>
                <a:cubicBezTo>
                  <a:pt x="3064467" y="3754532"/>
                  <a:pt x="2927956" y="3666768"/>
                  <a:pt x="2643703" y="3708224"/>
                </a:cubicBezTo>
                <a:cubicBezTo>
                  <a:pt x="2359450" y="3749680"/>
                  <a:pt x="2248738" y="3680033"/>
                  <a:pt x="1976693" y="3708224"/>
                </a:cubicBezTo>
                <a:cubicBezTo>
                  <a:pt x="1704648" y="3736415"/>
                  <a:pt x="1593867" y="3671487"/>
                  <a:pt x="1345415" y="3708224"/>
                </a:cubicBezTo>
                <a:cubicBezTo>
                  <a:pt x="1096963" y="3744961"/>
                  <a:pt x="1026297" y="3653263"/>
                  <a:pt x="821335" y="3708224"/>
                </a:cubicBezTo>
                <a:cubicBezTo>
                  <a:pt x="459816" y="3724011"/>
                  <a:pt x="-75721" y="3368204"/>
                  <a:pt x="0" y="2886889"/>
                </a:cubicBezTo>
                <a:cubicBezTo>
                  <a:pt x="-50150" y="2697848"/>
                  <a:pt x="56145" y="2501666"/>
                  <a:pt x="0" y="2391156"/>
                </a:cubicBezTo>
                <a:cubicBezTo>
                  <a:pt x="-56145" y="2280646"/>
                  <a:pt x="39267" y="2029433"/>
                  <a:pt x="0" y="1936734"/>
                </a:cubicBezTo>
                <a:cubicBezTo>
                  <a:pt x="-39267" y="1844035"/>
                  <a:pt x="37703" y="1644212"/>
                  <a:pt x="0" y="1379035"/>
                </a:cubicBezTo>
                <a:cubicBezTo>
                  <a:pt x="-37703" y="1113858"/>
                  <a:pt x="10978" y="998037"/>
                  <a:pt x="0" y="821335"/>
                </a:cubicBezTo>
                <a:close/>
              </a:path>
              <a:path w="5215941" h="3708224" stroke="0" extrusionOk="0">
                <a:moveTo>
                  <a:pt x="0" y="821335"/>
                </a:moveTo>
                <a:cubicBezTo>
                  <a:pt x="-50348" y="336668"/>
                  <a:pt x="326698" y="15398"/>
                  <a:pt x="821335" y="0"/>
                </a:cubicBezTo>
                <a:cubicBezTo>
                  <a:pt x="1071732" y="-68885"/>
                  <a:pt x="1305245" y="20083"/>
                  <a:pt x="1488346" y="0"/>
                </a:cubicBezTo>
                <a:cubicBezTo>
                  <a:pt x="1671447" y="-20083"/>
                  <a:pt x="1896529" y="18424"/>
                  <a:pt x="2048158" y="0"/>
                </a:cubicBezTo>
                <a:cubicBezTo>
                  <a:pt x="2199787" y="-18424"/>
                  <a:pt x="2465936" y="9114"/>
                  <a:pt x="2572238" y="0"/>
                </a:cubicBezTo>
                <a:cubicBezTo>
                  <a:pt x="2678540" y="-9114"/>
                  <a:pt x="3048961" y="14828"/>
                  <a:pt x="3203516" y="0"/>
                </a:cubicBezTo>
                <a:cubicBezTo>
                  <a:pt x="3358071" y="-14828"/>
                  <a:pt x="3596290" y="33680"/>
                  <a:pt x="3763328" y="0"/>
                </a:cubicBezTo>
                <a:cubicBezTo>
                  <a:pt x="3930366" y="-33680"/>
                  <a:pt x="4267762" y="47666"/>
                  <a:pt x="4394606" y="0"/>
                </a:cubicBezTo>
                <a:cubicBezTo>
                  <a:pt x="4836771" y="-109151"/>
                  <a:pt x="5150025" y="459328"/>
                  <a:pt x="5215941" y="821335"/>
                </a:cubicBezTo>
                <a:cubicBezTo>
                  <a:pt x="5243924" y="950500"/>
                  <a:pt x="5206356" y="1093008"/>
                  <a:pt x="5215941" y="1296412"/>
                </a:cubicBezTo>
                <a:cubicBezTo>
                  <a:pt x="5225526" y="1499816"/>
                  <a:pt x="5192973" y="1660573"/>
                  <a:pt x="5215941" y="1812801"/>
                </a:cubicBezTo>
                <a:cubicBezTo>
                  <a:pt x="5238909" y="1965029"/>
                  <a:pt x="5167456" y="2162448"/>
                  <a:pt x="5215941" y="2329189"/>
                </a:cubicBezTo>
                <a:cubicBezTo>
                  <a:pt x="5264426" y="2495930"/>
                  <a:pt x="5206847" y="2744864"/>
                  <a:pt x="5215941" y="2886889"/>
                </a:cubicBezTo>
                <a:cubicBezTo>
                  <a:pt x="5285532" y="3425744"/>
                  <a:pt x="4908093" y="3655800"/>
                  <a:pt x="4394606" y="3708224"/>
                </a:cubicBezTo>
                <a:cubicBezTo>
                  <a:pt x="4257679" y="3732125"/>
                  <a:pt x="4095859" y="3662101"/>
                  <a:pt x="3799061" y="3708224"/>
                </a:cubicBezTo>
                <a:cubicBezTo>
                  <a:pt x="3502263" y="3754347"/>
                  <a:pt x="3466865" y="3660652"/>
                  <a:pt x="3203516" y="3708224"/>
                </a:cubicBezTo>
                <a:cubicBezTo>
                  <a:pt x="2940167" y="3755796"/>
                  <a:pt x="2716836" y="3644355"/>
                  <a:pt x="2536505" y="3708224"/>
                </a:cubicBezTo>
                <a:cubicBezTo>
                  <a:pt x="2356174" y="3772093"/>
                  <a:pt x="2103244" y="3698104"/>
                  <a:pt x="1940960" y="3708224"/>
                </a:cubicBezTo>
                <a:cubicBezTo>
                  <a:pt x="1778677" y="3718344"/>
                  <a:pt x="1608416" y="3663304"/>
                  <a:pt x="1452613" y="3708224"/>
                </a:cubicBezTo>
                <a:cubicBezTo>
                  <a:pt x="1296810" y="3753144"/>
                  <a:pt x="1080238" y="3685375"/>
                  <a:pt x="821335" y="3708224"/>
                </a:cubicBezTo>
                <a:cubicBezTo>
                  <a:pt x="436320" y="3667535"/>
                  <a:pt x="-24052" y="3378684"/>
                  <a:pt x="0" y="2886889"/>
                </a:cubicBezTo>
                <a:cubicBezTo>
                  <a:pt x="-12657" y="2694624"/>
                  <a:pt x="49486" y="2636440"/>
                  <a:pt x="0" y="2391156"/>
                </a:cubicBezTo>
                <a:cubicBezTo>
                  <a:pt x="-49486" y="2145872"/>
                  <a:pt x="24849" y="2016031"/>
                  <a:pt x="0" y="1874768"/>
                </a:cubicBezTo>
                <a:cubicBezTo>
                  <a:pt x="-24849" y="1733505"/>
                  <a:pt x="5672" y="1609203"/>
                  <a:pt x="0" y="1420346"/>
                </a:cubicBezTo>
                <a:cubicBezTo>
                  <a:pt x="-5672" y="1231489"/>
                  <a:pt x="17826" y="1008245"/>
                  <a:pt x="0" y="821335"/>
                </a:cubicBezTo>
                <a:close/>
              </a:path>
            </a:pathLst>
          </a:custGeom>
          <a:gradFill flip="none" rotWithShape="1">
            <a:gsLst>
              <a:gs pos="81000">
                <a:schemeClr val="bg1"/>
              </a:gs>
              <a:gs pos="0">
                <a:srgbClr val="DAE3F3">
                  <a:shade val="67500"/>
                  <a:satMod val="115000"/>
                </a:srgbClr>
              </a:gs>
              <a:gs pos="0">
                <a:schemeClr val="bg1"/>
              </a:gs>
              <a:gs pos="100000">
                <a:srgbClr val="4472C5">
                  <a:alpha val="32157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21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20483" cy="441128"/>
          </a:xfrm>
        </p:spPr>
        <p:txBody>
          <a:bodyPr>
            <a:normAutofit/>
          </a:bodyPr>
          <a:lstStyle/>
          <a:p>
            <a:r>
              <a:rPr lang="en-US" sz="1800" dirty="0"/>
              <a:t>Hypothesis </a:t>
            </a:r>
            <a:r>
              <a:rPr lang="en-US" sz="1800" b="1" dirty="0"/>
              <a:t>H1</a:t>
            </a:r>
            <a:r>
              <a:rPr lang="en-US" sz="1800" dirty="0"/>
              <a:t>: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/>
              <a:t> &gt;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1800" i="1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/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04C2E0E-1B30-584F-B9A4-42E79A25F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833" y="2085095"/>
            <a:ext cx="624376" cy="86248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110</a:t>
            </a:fld>
            <a:endParaRPr lang="e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7A3D8D-ECF8-864B-888E-C934D4FF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979587" y="3223916"/>
            <a:ext cx="622397" cy="862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8F5E19-D8AE-5749-BA82-24A583E59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1930790"/>
            <a:ext cx="1221886" cy="1077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1F7C2F-6C42-8E46-93A2-9335F1545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2" r="50000"/>
          <a:stretch/>
        </p:blipFill>
        <p:spPr>
          <a:xfrm>
            <a:off x="3751203" y="3060410"/>
            <a:ext cx="1221886" cy="107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DEDE64-73F3-C24F-88AC-2726F7F6DA34}"/>
                  </a:ext>
                </a:extLst>
              </p:cNvPr>
              <p:cNvSpPr txBox="1"/>
              <p:nvPr/>
            </p:nvSpPr>
            <p:spPr>
              <a:xfrm>
                <a:off x="5188634" y="2202724"/>
                <a:ext cx="19952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DEDE64-73F3-C24F-88AC-2726F7F6D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634" y="2202724"/>
                <a:ext cx="1995290" cy="276999"/>
              </a:xfrm>
              <a:prstGeom prst="rect">
                <a:avLst/>
              </a:prstGeom>
              <a:blipFill>
                <a:blip r:embed="rId5"/>
                <a:stretch>
                  <a:fillRect l="-633" r="-189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74FFB48-99A3-6E42-B7FC-6F185AB54367}"/>
              </a:ext>
            </a:extLst>
          </p:cNvPr>
          <p:cNvGrpSpPr/>
          <p:nvPr/>
        </p:nvGrpSpPr>
        <p:grpSpPr>
          <a:xfrm>
            <a:off x="2899087" y="2795679"/>
            <a:ext cx="849898" cy="834502"/>
            <a:chOff x="2899087" y="2857252"/>
            <a:chExt cx="876572" cy="834502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B71B9D-7223-3B4F-9FBB-A2B0C6AD7127}"/>
                </a:ext>
              </a:extLst>
            </p:cNvPr>
            <p:cNvSpPr/>
            <p:nvPr/>
          </p:nvSpPr>
          <p:spPr>
            <a:xfrm rot="20132694" flipH="1" flipV="1">
              <a:off x="2909375" y="2857252"/>
              <a:ext cx="866284" cy="9063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203C3E4-B144-AF49-BEA9-81DE315063BC}"/>
                </a:ext>
              </a:extLst>
            </p:cNvPr>
            <p:cNvSpPr/>
            <p:nvPr/>
          </p:nvSpPr>
          <p:spPr>
            <a:xfrm rot="1791807" flipH="1">
              <a:off x="2899087" y="3582790"/>
              <a:ext cx="866284" cy="10896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166DFA6-10E2-F24D-B98D-2AA220E3EF94}"/>
              </a:ext>
            </a:extLst>
          </p:cNvPr>
          <p:cNvSpPr/>
          <p:nvPr/>
        </p:nvSpPr>
        <p:spPr>
          <a:xfrm>
            <a:off x="4638437" y="1334967"/>
            <a:ext cx="295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6213" lvl="1" indent="-1682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Null-Hypothesis </a:t>
            </a:r>
            <a:r>
              <a:rPr lang="en-US" b="1" dirty="0">
                <a:solidFill>
                  <a:srgbClr val="0010FB"/>
                </a:solidFill>
              </a:rPr>
              <a:t>H0</a:t>
            </a:r>
            <a:r>
              <a:rPr lang="en-US" dirty="0">
                <a:solidFill>
                  <a:srgbClr val="0010FB"/>
                </a:solidFill>
              </a:rPr>
              <a:t>: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FB"/>
                </a:solidFill>
              </a:rPr>
              <a:t>=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i="1" dirty="0">
              <a:solidFill>
                <a:srgbClr val="0010F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5E0443-A57C-534C-AF28-768E6D8E80A7}"/>
                  </a:ext>
                </a:extLst>
              </p:cNvPr>
              <p:cNvSpPr txBox="1"/>
              <p:nvPr/>
            </p:nvSpPr>
            <p:spPr>
              <a:xfrm>
                <a:off x="5186709" y="3307042"/>
                <a:ext cx="19638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5E0443-A57C-534C-AF28-768E6D8E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709" y="3307042"/>
                <a:ext cx="1963871" cy="276999"/>
              </a:xfrm>
              <a:prstGeom prst="rect">
                <a:avLst/>
              </a:prstGeom>
              <a:blipFill>
                <a:blip r:embed="rId8"/>
                <a:stretch>
                  <a:fillRect l="-1935" r="-322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/>
              <p:nvPr/>
            </p:nvSpPr>
            <p:spPr>
              <a:xfrm>
                <a:off x="6190232" y="2585064"/>
                <a:ext cx="10852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1, 0, 0, 0,…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2DAC4A-55CB-2644-B0F4-AE9523F7A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232" y="2585064"/>
                <a:ext cx="1085232" cy="276999"/>
              </a:xfrm>
              <a:prstGeom prst="rect">
                <a:avLst/>
              </a:prstGeom>
              <a:blipFill>
                <a:blip r:embed="rId9"/>
                <a:stretch>
                  <a:fillRect l="-3448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/>
              <p:nvPr/>
            </p:nvSpPr>
            <p:spPr>
              <a:xfrm>
                <a:off x="6173302" y="3713478"/>
                <a:ext cx="10833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0, 0, 0, 1,…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8F5B56-D0C0-2340-A18C-E74E4B314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302" y="3713478"/>
                <a:ext cx="1083310" cy="276999"/>
              </a:xfrm>
              <a:prstGeom prst="rect">
                <a:avLst/>
              </a:prstGeom>
              <a:blipFill>
                <a:blip r:embed="rId10"/>
                <a:stretch>
                  <a:fillRect l="-3488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6BF93F-2B13-DA4B-8E66-6EAB45465C6B}"/>
                  </a:ext>
                </a:extLst>
              </p:cNvPr>
              <p:cNvSpPr txBox="1"/>
              <p:nvPr/>
            </p:nvSpPr>
            <p:spPr>
              <a:xfrm>
                <a:off x="5207978" y="2559522"/>
                <a:ext cx="1018805" cy="289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Avg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6BF93F-2B13-DA4B-8E66-6EAB45465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978" y="2559522"/>
                <a:ext cx="1018805" cy="289053"/>
              </a:xfrm>
              <a:prstGeom prst="rect">
                <a:avLst/>
              </a:prstGeom>
              <a:blipFill>
                <a:blip r:embed="rId11"/>
                <a:stretch>
                  <a:fillRect l="-3704" t="-21739" r="-740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A044D1-EB8E-5B41-BCF8-C6F8BCDE0D16}"/>
                  </a:ext>
                </a:extLst>
              </p:cNvPr>
              <p:cNvSpPr txBox="1"/>
              <p:nvPr/>
            </p:nvSpPr>
            <p:spPr>
              <a:xfrm>
                <a:off x="5207199" y="3689382"/>
                <a:ext cx="1044645" cy="289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Avg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A044D1-EB8E-5B41-BCF8-C6F8BCDE0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199" y="3689382"/>
                <a:ext cx="1044645" cy="289053"/>
              </a:xfrm>
              <a:prstGeom prst="rect">
                <a:avLst/>
              </a:prstGeom>
              <a:blipFill>
                <a:blip r:embed="rId12"/>
                <a:stretch>
                  <a:fillRect l="-3614" t="-21739" r="-722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E7520E-BCBD-7D4D-9825-E1428D33505B}"/>
                  </a:ext>
                </a:extLst>
              </p:cNvPr>
              <p:cNvSpPr txBox="1"/>
              <p:nvPr/>
            </p:nvSpPr>
            <p:spPr>
              <a:xfrm>
                <a:off x="7360765" y="2567989"/>
                <a:ext cx="133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6E7520E-BCBD-7D4D-9825-E1428D335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765" y="2567989"/>
                <a:ext cx="133049" cy="276999"/>
              </a:xfrm>
              <a:prstGeom prst="rect">
                <a:avLst/>
              </a:prstGeom>
              <a:blipFill>
                <a:blip r:embed="rId13"/>
                <a:stretch>
                  <a:fillRect l="-54545" r="-5454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CF289C-B413-724D-B0C0-5DC900764E73}"/>
                  </a:ext>
                </a:extLst>
              </p:cNvPr>
              <p:cNvSpPr txBox="1"/>
              <p:nvPr/>
            </p:nvSpPr>
            <p:spPr>
              <a:xfrm>
                <a:off x="7438404" y="3707240"/>
                <a:ext cx="133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CF289C-B413-724D-B0C0-5DC900764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404" y="3707240"/>
                <a:ext cx="133049" cy="276999"/>
              </a:xfrm>
              <a:prstGeom prst="rect">
                <a:avLst/>
              </a:prstGeom>
              <a:blipFill>
                <a:blip r:embed="rId14"/>
                <a:stretch>
                  <a:fillRect l="-63636" r="-5454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7176690-FA18-6B47-A79A-CD0AB2E05C5B}"/>
                  </a:ext>
                </a:extLst>
              </p:cNvPr>
              <p:cNvSpPr/>
              <p:nvPr/>
            </p:nvSpPr>
            <p:spPr>
              <a:xfrm>
                <a:off x="4783659" y="4313930"/>
                <a:ext cx="2404953" cy="335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𝐏𝐫𝐨𝐛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&gt;3.5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l-GR" sz="1400" b="1" i="1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θ</m:t>
                          </m:r>
                          <m:r>
                            <m:rPr>
                              <m:nor/>
                            </m:rPr>
                            <a:rPr lang="en-US" sz="1400" b="1" i="1" baseline="-25000" dirty="0" smtClean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400" b="0" i="0" dirty="0" smtClean="0">
                              <a:solidFill>
                                <a:srgbClr val="0010FB"/>
                              </a:solidFill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1400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1400" b="1" i="1" dirty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θ</m:t>
                          </m:r>
                          <m:r>
                            <m:rPr>
                              <m:nor/>
                            </m:rPr>
                            <a:rPr lang="en-US" sz="1400" b="1" i="1" baseline="-25000" dirty="0" smtClean="0">
                              <a:solidFill>
                                <a:srgbClr val="0010F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7176690-FA18-6B47-A79A-CD0AB2E05C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659" y="4313930"/>
                <a:ext cx="2404953" cy="335476"/>
              </a:xfrm>
              <a:prstGeom prst="rect">
                <a:avLst/>
              </a:prstGeom>
              <a:blipFill>
                <a:blip r:embed="rId15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70FD362D-5C4F-9C40-847B-EC289E4ECFDD}"/>
              </a:ext>
            </a:extLst>
          </p:cNvPr>
          <p:cNvSpPr/>
          <p:nvPr/>
        </p:nvSpPr>
        <p:spPr>
          <a:xfrm>
            <a:off x="4037513" y="4329800"/>
            <a:ext cx="8094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accent6">
                    <a:lumMod val="75000"/>
                  </a:schemeClr>
                </a:solidFill>
              </a:rPr>
              <a:t>P-value</a:t>
            </a:r>
            <a:r>
              <a:rPr lang="en-US" sz="1400" i="1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188AB52-28B5-5A40-9982-A33624DF4D51}"/>
                  </a:ext>
                </a:extLst>
              </p:cNvPr>
              <p:cNvSpPr/>
              <p:nvPr/>
            </p:nvSpPr>
            <p:spPr>
              <a:xfrm>
                <a:off x="7047017" y="4336050"/>
                <a:ext cx="135684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?</m:t>
                        </m:r>
                      </m:sub>
                    </m:sSub>
                  </m:oMath>
                </a14:m>
                <a:r>
                  <a:rPr lang="en-US" sz="1400" b="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/>
                  <a:t> (e.g., 0.05)</a:t>
                </a: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188AB52-28B5-5A40-9982-A33624DF4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017" y="4336050"/>
                <a:ext cx="1356846" cy="307777"/>
              </a:xfrm>
              <a:prstGeom prst="rect">
                <a:avLst/>
              </a:prstGeom>
              <a:blipFill>
                <a:blip r:embed="rId1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 46">
            <a:extLst>
              <a:ext uri="{FF2B5EF4-FFF2-40B4-BE49-F238E27FC236}">
                <a16:creationId xmlns:a16="http://schemas.microsoft.com/office/drawing/2014/main" id="{E75E059F-B7A2-1E49-95BC-6FAFC8AEA39B}"/>
              </a:ext>
            </a:extLst>
          </p:cNvPr>
          <p:cNvSpPr/>
          <p:nvPr/>
        </p:nvSpPr>
        <p:spPr>
          <a:xfrm rot="21229745" flipH="1" flipV="1">
            <a:off x="4546854" y="2768258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F2007C-03AA-2E43-A924-0BA994B73459}"/>
              </a:ext>
            </a:extLst>
          </p:cNvPr>
          <p:cNvSpPr/>
          <p:nvPr/>
        </p:nvSpPr>
        <p:spPr>
          <a:xfrm rot="21229745" flipH="1" flipV="1">
            <a:off x="4546854" y="3893281"/>
            <a:ext cx="1774128" cy="231538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ular Callout 49">
            <a:extLst>
              <a:ext uri="{FF2B5EF4-FFF2-40B4-BE49-F238E27FC236}">
                <a16:creationId xmlns:a16="http://schemas.microsoft.com/office/drawing/2014/main" id="{8753E445-EA5B-E64A-8FCA-225509D7086C}"/>
              </a:ext>
            </a:extLst>
          </p:cNvPr>
          <p:cNvSpPr/>
          <p:nvPr/>
        </p:nvSpPr>
        <p:spPr>
          <a:xfrm>
            <a:off x="886217" y="4066999"/>
            <a:ext cx="1434047" cy="263526"/>
          </a:xfrm>
          <a:prstGeom prst="wedgeRoundRectCallout">
            <a:avLst>
              <a:gd name="adj1" fmla="val 52360"/>
              <a:gd name="adj2" fmla="val -977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One-sided z-test</a:t>
            </a:r>
          </a:p>
        </p:txBody>
      </p:sp>
    </p:spTree>
    <p:extLst>
      <p:ext uri="{BB962C8B-B14F-4D97-AF65-F5344CB8AC3E}">
        <p14:creationId xmlns:p14="http://schemas.microsoft.com/office/powerpoint/2010/main" val="1252938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938B3-2D0E-5D47-A0E4-5909C7AED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p-values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1BFBA-2C86-2946-9576-3C6E102F8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9A8286-A207-9D45-8C7B-1F856D5CE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299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938B3-2D0E-5D47-A0E4-5909C7AED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p-values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0DE8D-BBF9-6F47-B9A3-B10EE6CAB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69219"/>
            <a:ext cx="4709968" cy="3263504"/>
          </a:xfrm>
        </p:spPr>
        <p:txBody>
          <a:bodyPr>
            <a:normAutofit/>
          </a:bodyPr>
          <a:lstStyle/>
          <a:p>
            <a:r>
              <a:rPr lang="en-US" dirty="0"/>
              <a:t>Pretty complex notion!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1BFBA-2C86-2946-9576-3C6E102F8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28523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938B3-2D0E-5D47-A0E4-5909C7AED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p-values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0DE8D-BBF9-6F47-B9A3-B10EE6CAB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69219"/>
            <a:ext cx="4709968" cy="3263504"/>
          </a:xfrm>
        </p:spPr>
        <p:txBody>
          <a:bodyPr>
            <a:normAutofit/>
          </a:bodyPr>
          <a:lstStyle/>
          <a:p>
            <a:r>
              <a:rPr lang="en-US" dirty="0"/>
              <a:t>Pretty complex notion!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0F79C6D-4E02-DA45-AF18-E93A39CAB086}"/>
              </a:ext>
            </a:extLst>
          </p:cNvPr>
          <p:cNvSpPr/>
          <p:nvPr/>
        </p:nvSpPr>
        <p:spPr>
          <a:xfrm>
            <a:off x="3830320" y="2132648"/>
            <a:ext cx="4429760" cy="1736646"/>
          </a:xfrm>
          <a:prstGeom prst="wedgeRoundRectCallout">
            <a:avLst>
              <a:gd name="adj1" fmla="val -70117"/>
              <a:gd name="adj2" fmla="val -6587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91440" rIns="91440" bIns="91440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+mj-lt"/>
              </a:rPr>
              <a:t>“The probability of obtaining test results </a:t>
            </a:r>
            <a:r>
              <a:rPr lang="en-US" b="1" dirty="0">
                <a:solidFill>
                  <a:srgbClr val="222222"/>
                </a:solidFill>
                <a:latin typeface="+mj-lt"/>
              </a:rPr>
              <a:t>at least as extreme as the results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 actually observed during the test, </a:t>
            </a:r>
            <a:r>
              <a:rPr lang="en-US" b="1" dirty="0">
                <a:solidFill>
                  <a:srgbClr val="222222"/>
                </a:solidFill>
                <a:latin typeface="+mj-lt"/>
              </a:rPr>
              <a:t>assuming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 that the </a:t>
            </a:r>
            <a:r>
              <a:rPr lang="en-US" b="1" dirty="0">
                <a:solidFill>
                  <a:srgbClr val="222222"/>
                </a:solidFill>
                <a:latin typeface="+mj-lt"/>
              </a:rPr>
              <a:t>null-hypothesis is correct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.”  </a:t>
            </a:r>
            <a:br>
              <a:rPr lang="en-US" dirty="0">
                <a:solidFill>
                  <a:srgbClr val="222222"/>
                </a:solidFill>
                <a:latin typeface="+mj-lt"/>
              </a:rPr>
            </a:br>
            <a:r>
              <a:rPr lang="en-US" i="1" dirty="0">
                <a:solidFill>
                  <a:srgbClr val="222222"/>
                </a:solidFill>
                <a:latin typeface="+mj-lt"/>
              </a:rPr>
              <a:t>--your favorite statistics textbook </a:t>
            </a:r>
            <a:endParaRPr lang="en-US" i="1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1BFBA-2C86-2946-9576-3C6E102F8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75760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7567-C1AA-384D-BFA3-EEC7189C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p-value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C15AEC-ACF3-4346-9A66-E0B3DACF96D0}"/>
              </a:ext>
            </a:extLst>
          </p:cNvPr>
          <p:cNvSpPr/>
          <p:nvPr/>
        </p:nvSpPr>
        <p:spPr>
          <a:xfrm>
            <a:off x="757380" y="1338149"/>
            <a:ext cx="5726547" cy="1233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If p &lt; 0.05, the null-hypothesis has only a 5% chance of being true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34BB4-4C0E-8C49-898D-810B48646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114</a:t>
            </a:fld>
            <a:endParaRPr lang="e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4C47AE-1AA0-8F46-8B3A-88D889D9D73E}"/>
              </a:ext>
            </a:extLst>
          </p:cNvPr>
          <p:cNvSpPr/>
          <p:nvPr/>
        </p:nvSpPr>
        <p:spPr>
          <a:xfrm>
            <a:off x="0" y="4869656"/>
            <a:ext cx="1885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10FB"/>
                </a:solidFill>
              </a:rPr>
              <a:t>(</a:t>
            </a:r>
            <a:r>
              <a:rPr lang="en-US" sz="1000" dirty="0" err="1">
                <a:solidFill>
                  <a:srgbClr val="0010FB"/>
                </a:solidFill>
              </a:rPr>
              <a:t>Demsar</a:t>
            </a:r>
            <a:r>
              <a:rPr lang="en-US" sz="1000" dirty="0">
                <a:solidFill>
                  <a:srgbClr val="0010FB"/>
                </a:solidFill>
              </a:rPr>
              <a:t>, 2008; Goodman, 2008)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54EC02-CE21-C242-8E05-9D090FF4D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428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7567-C1AA-384D-BFA3-EEC7189C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p-value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C15AEC-ACF3-4346-9A66-E0B3DACF96D0}"/>
              </a:ext>
            </a:extLst>
          </p:cNvPr>
          <p:cNvSpPr/>
          <p:nvPr/>
        </p:nvSpPr>
        <p:spPr>
          <a:xfrm>
            <a:off x="757380" y="1338149"/>
            <a:ext cx="5726547" cy="1233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If p &lt; 0.05, the null-hypothesis has only a 5% chance of being true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69A62-0155-874E-876E-281F0869B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073" y="1199033"/>
            <a:ext cx="1908781" cy="14695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34BB4-4C0E-8C49-898D-810B48646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115</a:t>
            </a:fld>
            <a:endParaRPr lang="e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4C47AE-1AA0-8F46-8B3A-88D889D9D73E}"/>
              </a:ext>
            </a:extLst>
          </p:cNvPr>
          <p:cNvSpPr/>
          <p:nvPr/>
        </p:nvSpPr>
        <p:spPr>
          <a:xfrm>
            <a:off x="0" y="4869656"/>
            <a:ext cx="1885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10FB"/>
                </a:solidFill>
              </a:rPr>
              <a:t>(</a:t>
            </a:r>
            <a:r>
              <a:rPr lang="en-US" sz="1000" dirty="0" err="1">
                <a:solidFill>
                  <a:srgbClr val="0010FB"/>
                </a:solidFill>
              </a:rPr>
              <a:t>Demsar</a:t>
            </a:r>
            <a:r>
              <a:rPr lang="en-US" sz="1000" dirty="0">
                <a:solidFill>
                  <a:srgbClr val="0010FB"/>
                </a:solidFill>
              </a:rPr>
              <a:t>, 2008; Goodman, 2008)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6D8E7D-F5BF-0A4B-84E9-DDB28506C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61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7567-C1AA-384D-BFA3-EEC7189C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95FFB-793D-4645-984A-56002EB40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738715"/>
            <a:ext cx="6745927" cy="1894008"/>
          </a:xfrm>
        </p:spPr>
        <p:txBody>
          <a:bodyPr/>
          <a:lstStyle/>
          <a:p>
            <a:r>
              <a:rPr lang="en-US" dirty="0"/>
              <a:t>Remember that p-value is defined with the assumption that </a:t>
            </a:r>
            <a:r>
              <a:rPr lang="en-US" b="1" dirty="0"/>
              <a:t>null-hypothesis is correct</a:t>
            </a:r>
            <a:r>
              <a:rPr lang="en-US" dirty="0"/>
              <a:t>. </a:t>
            </a:r>
          </a:p>
          <a:p>
            <a:r>
              <a:rPr lang="en-US" dirty="0"/>
              <a:t>… but it does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tell anything about the likeliness of the null-hypothesis.</a:t>
            </a:r>
          </a:p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C15AEC-ACF3-4346-9A66-E0B3DACF96D0}"/>
              </a:ext>
            </a:extLst>
          </p:cNvPr>
          <p:cNvSpPr/>
          <p:nvPr/>
        </p:nvSpPr>
        <p:spPr>
          <a:xfrm>
            <a:off x="757380" y="1338149"/>
            <a:ext cx="5726547" cy="1233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If p &lt; 0.05, the null-hypothesis has only a 5% chance of being true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69A62-0155-874E-876E-281F0869B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073" y="1199033"/>
            <a:ext cx="1908781" cy="14695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34BB4-4C0E-8C49-898D-810B48646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116</a:t>
            </a:fld>
            <a:endParaRPr lang="e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4C47AE-1AA0-8F46-8B3A-88D889D9D73E}"/>
              </a:ext>
            </a:extLst>
          </p:cNvPr>
          <p:cNvSpPr/>
          <p:nvPr/>
        </p:nvSpPr>
        <p:spPr>
          <a:xfrm>
            <a:off x="0" y="4869656"/>
            <a:ext cx="1885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10FB"/>
                </a:solidFill>
              </a:rPr>
              <a:t>(</a:t>
            </a:r>
            <a:r>
              <a:rPr lang="en-US" sz="1000" dirty="0" err="1">
                <a:solidFill>
                  <a:srgbClr val="0010FB"/>
                </a:solidFill>
              </a:rPr>
              <a:t>Demsar</a:t>
            </a:r>
            <a:r>
              <a:rPr lang="en-US" sz="1000" dirty="0">
                <a:solidFill>
                  <a:srgbClr val="0010FB"/>
                </a:solidFill>
              </a:rPr>
              <a:t>, 2008; Goodman, 2008)</a:t>
            </a:r>
          </a:p>
        </p:txBody>
      </p:sp>
    </p:spTree>
    <p:extLst>
      <p:ext uri="{BB962C8B-B14F-4D97-AF65-F5344CB8AC3E}">
        <p14:creationId xmlns:p14="http://schemas.microsoft.com/office/powerpoint/2010/main" val="360539598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7567-C1AA-384D-BFA3-EEC7189C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95FFB-793D-4645-984A-56002EB40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738715"/>
            <a:ext cx="6745927" cy="1894008"/>
          </a:xfrm>
        </p:spPr>
        <p:txBody>
          <a:bodyPr/>
          <a:lstStyle/>
          <a:p>
            <a:r>
              <a:rPr lang="en-US" dirty="0"/>
              <a:t>Remember that p-value is defined with the assumption that </a:t>
            </a:r>
            <a:r>
              <a:rPr lang="en-US" b="1" dirty="0"/>
              <a:t>null-hypothesis is correct</a:t>
            </a:r>
            <a:r>
              <a:rPr lang="en-US" dirty="0"/>
              <a:t>. </a:t>
            </a:r>
          </a:p>
          <a:p>
            <a:r>
              <a:rPr lang="en-US" dirty="0"/>
              <a:t>… but it does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tell anything about the likeliness of the null-hypothesis.</a:t>
            </a:r>
          </a:p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C15AEC-ACF3-4346-9A66-E0B3DACF96D0}"/>
              </a:ext>
            </a:extLst>
          </p:cNvPr>
          <p:cNvSpPr/>
          <p:nvPr/>
        </p:nvSpPr>
        <p:spPr>
          <a:xfrm>
            <a:off x="757380" y="1338149"/>
            <a:ext cx="5726547" cy="1233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If p &lt; 0.05, the null-hypothesis has only a 5% chance of being true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69A62-0155-874E-876E-281F0869B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073" y="1199033"/>
            <a:ext cx="1908781" cy="14695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34BB4-4C0E-8C49-898D-810B48646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117</a:t>
            </a:fld>
            <a:endParaRPr lang="e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4C47AE-1AA0-8F46-8B3A-88D889D9D73E}"/>
              </a:ext>
            </a:extLst>
          </p:cNvPr>
          <p:cNvSpPr/>
          <p:nvPr/>
        </p:nvSpPr>
        <p:spPr>
          <a:xfrm>
            <a:off x="0" y="4869656"/>
            <a:ext cx="1885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10FB"/>
                </a:solidFill>
              </a:rPr>
              <a:t>(</a:t>
            </a:r>
            <a:r>
              <a:rPr lang="en-US" sz="1000" dirty="0" err="1">
                <a:solidFill>
                  <a:srgbClr val="0010FB"/>
                </a:solidFill>
              </a:rPr>
              <a:t>Demsar</a:t>
            </a:r>
            <a:r>
              <a:rPr lang="en-US" sz="1000" dirty="0">
                <a:solidFill>
                  <a:srgbClr val="0010FB"/>
                </a:solidFill>
              </a:rPr>
              <a:t>, 2008; Goodman, 2008)</a:t>
            </a:r>
          </a:p>
        </p:txBody>
      </p:sp>
    </p:spTree>
    <p:extLst>
      <p:ext uri="{BB962C8B-B14F-4D97-AF65-F5344CB8AC3E}">
        <p14:creationId xmlns:p14="http://schemas.microsoft.com/office/powerpoint/2010/main" val="26369000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7567-C1AA-384D-BFA3-EEC7189C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p-value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C15AEC-ACF3-4346-9A66-E0B3DACF96D0}"/>
              </a:ext>
            </a:extLst>
          </p:cNvPr>
          <p:cNvSpPr/>
          <p:nvPr/>
        </p:nvSpPr>
        <p:spPr>
          <a:xfrm>
            <a:off x="757380" y="1338149"/>
            <a:ext cx="5726547" cy="1233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statistically significant result (p &lt; 0.05) indicates a large/notable difference between two systems.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59041-A3C9-CF41-9A82-D9D216C65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118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E4A65D-98BB-9E46-B3BE-E85A7F414C88}"/>
              </a:ext>
            </a:extLst>
          </p:cNvPr>
          <p:cNvSpPr/>
          <p:nvPr/>
        </p:nvSpPr>
        <p:spPr>
          <a:xfrm>
            <a:off x="0" y="4869138"/>
            <a:ext cx="1885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10FB"/>
                </a:solidFill>
              </a:rPr>
              <a:t>(</a:t>
            </a:r>
            <a:r>
              <a:rPr lang="en-US" sz="1000" dirty="0" err="1">
                <a:solidFill>
                  <a:srgbClr val="0010FB"/>
                </a:solidFill>
              </a:rPr>
              <a:t>Demsar</a:t>
            </a:r>
            <a:r>
              <a:rPr lang="en-US" sz="1000" dirty="0">
                <a:solidFill>
                  <a:srgbClr val="0010FB"/>
                </a:solidFill>
              </a:rPr>
              <a:t>, 2008; Goodman, 2008)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1AA7BF2-2CC1-D744-B617-C08741060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763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7567-C1AA-384D-BFA3-EEC7189C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p-value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C15AEC-ACF3-4346-9A66-E0B3DACF96D0}"/>
              </a:ext>
            </a:extLst>
          </p:cNvPr>
          <p:cNvSpPr/>
          <p:nvPr/>
        </p:nvSpPr>
        <p:spPr>
          <a:xfrm>
            <a:off x="757380" y="1338149"/>
            <a:ext cx="5726547" cy="1233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statistically significant result (p &lt; 0.05) indicates a large/notable difference between two systems.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69A62-0155-874E-876E-281F0869B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073" y="1199033"/>
            <a:ext cx="1908781" cy="14695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59041-A3C9-CF41-9A82-D9D216C65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119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E4A65D-98BB-9E46-B3BE-E85A7F414C88}"/>
              </a:ext>
            </a:extLst>
          </p:cNvPr>
          <p:cNvSpPr/>
          <p:nvPr/>
        </p:nvSpPr>
        <p:spPr>
          <a:xfrm>
            <a:off x="0" y="4869138"/>
            <a:ext cx="1885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10FB"/>
                </a:solidFill>
              </a:rPr>
              <a:t>(</a:t>
            </a:r>
            <a:r>
              <a:rPr lang="en-US" sz="1000" dirty="0" err="1">
                <a:solidFill>
                  <a:srgbClr val="0010FB"/>
                </a:solidFill>
              </a:rPr>
              <a:t>Demsar</a:t>
            </a:r>
            <a:r>
              <a:rPr lang="en-US" sz="1000" dirty="0">
                <a:solidFill>
                  <a:srgbClr val="0010FB"/>
                </a:solidFill>
              </a:rPr>
              <a:t>, 2008; Goodman, 2008)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6B1E0F-1073-7E41-97FA-CC1A58D27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94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0CC6-6CAE-A945-8288-58851A76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6AEDB-6637-194C-8766-ED13770E6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8" y="1369218"/>
            <a:ext cx="8126731" cy="3500437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prediction</a:t>
            </a:r>
            <a:r>
              <a:rPr lang="en-US" dirty="0"/>
              <a:t> about how the world will behave </a:t>
            </a:r>
            <a:r>
              <a:rPr lang="en-US" b="1" dirty="0"/>
              <a:t>if our idea is correct</a:t>
            </a:r>
          </a:p>
          <a:p>
            <a:r>
              <a:rPr lang="en-US" dirty="0"/>
              <a:t>Worded as an </a:t>
            </a:r>
            <a:r>
              <a:rPr lang="en-US" b="1" dirty="0"/>
              <a:t>if-then</a:t>
            </a:r>
            <a:r>
              <a:rPr lang="en-US" dirty="0"/>
              <a:t> statement</a:t>
            </a:r>
          </a:p>
          <a:p>
            <a:r>
              <a:rPr lang="en-US" dirty="0"/>
              <a:t>A hypothesis is a </a:t>
            </a:r>
            <a:r>
              <a:rPr lang="en-US" b="1" dirty="0"/>
              <a:t>testable</a:t>
            </a:r>
            <a:r>
              <a:rPr lang="en-US" dirty="0"/>
              <a:t> prediction</a:t>
            </a:r>
          </a:p>
          <a:p>
            <a:r>
              <a:rPr lang="en-US" dirty="0"/>
              <a:t>A hypothesis is a </a:t>
            </a:r>
            <a:r>
              <a:rPr lang="en-US" b="1" dirty="0"/>
              <a:t>falsifiable</a:t>
            </a:r>
            <a:r>
              <a:rPr lang="en-US" dirty="0"/>
              <a:t> statement</a:t>
            </a:r>
          </a:p>
          <a:p>
            <a:endParaRPr lang="en-US" dirty="0"/>
          </a:p>
          <a:p>
            <a:r>
              <a:rPr lang="en-US" dirty="0"/>
              <a:t>Terminology: </a:t>
            </a:r>
          </a:p>
          <a:p>
            <a:pPr lvl="1"/>
            <a:r>
              <a:rPr lang="en-US" dirty="0"/>
              <a:t>A hypothesis is </a:t>
            </a:r>
            <a:r>
              <a:rPr lang="en-US" b="1" dirty="0"/>
              <a:t>never “proved” </a:t>
            </a:r>
          </a:p>
          <a:p>
            <a:pPr lvl="1"/>
            <a:r>
              <a:rPr lang="en-US" dirty="0"/>
              <a:t>But it could be </a:t>
            </a:r>
            <a:r>
              <a:rPr lang="en-US" b="1" dirty="0"/>
              <a:t>“supported”</a:t>
            </a:r>
            <a:r>
              <a:rPr lang="en-US" dirty="0"/>
              <a:t> by the evidence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3981D2-B06C-3F48-BCB6-BEF755DF2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47" y="2263452"/>
            <a:ext cx="2651759" cy="233235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ED258DE-06CB-494E-8A8F-000B907D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5374595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7567-C1AA-384D-BFA3-EEC7189C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95FFB-793D-4645-984A-56002EB40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738715"/>
            <a:ext cx="6095423" cy="189400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P-value only indicates strict superiority and provides </a:t>
            </a:r>
            <a:r>
              <a:rPr lang="en-US" dirty="0">
                <a:solidFill>
                  <a:srgbClr val="FF0000"/>
                </a:solidFill>
              </a:rPr>
              <a:t>no </a:t>
            </a:r>
            <a:r>
              <a:rPr lang="en-US" dirty="0"/>
              <a:t>information about </a:t>
            </a:r>
            <a:r>
              <a:rPr lang="en-US" b="1" dirty="0"/>
              <a:t>the margin of the effect.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C15AEC-ACF3-4346-9A66-E0B3DACF96D0}"/>
              </a:ext>
            </a:extLst>
          </p:cNvPr>
          <p:cNvSpPr/>
          <p:nvPr/>
        </p:nvSpPr>
        <p:spPr>
          <a:xfrm>
            <a:off x="757380" y="1338149"/>
            <a:ext cx="5726547" cy="1233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statistically significant result (p &lt; 0.05) indicates a large/notable difference between two systems.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69A62-0155-874E-876E-281F0869B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073" y="1199033"/>
            <a:ext cx="1908781" cy="14695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59041-A3C9-CF41-9A82-D9D216C65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120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E4A65D-98BB-9E46-B3BE-E85A7F414C88}"/>
              </a:ext>
            </a:extLst>
          </p:cNvPr>
          <p:cNvSpPr/>
          <p:nvPr/>
        </p:nvSpPr>
        <p:spPr>
          <a:xfrm>
            <a:off x="0" y="4869138"/>
            <a:ext cx="18854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10FB"/>
                </a:solidFill>
              </a:rPr>
              <a:t>(</a:t>
            </a:r>
            <a:r>
              <a:rPr lang="en-US" sz="1000" dirty="0" err="1">
                <a:solidFill>
                  <a:srgbClr val="0010FB"/>
                </a:solidFill>
              </a:rPr>
              <a:t>Demsar</a:t>
            </a:r>
            <a:r>
              <a:rPr lang="en-US" sz="1000" dirty="0">
                <a:solidFill>
                  <a:srgbClr val="0010FB"/>
                </a:solidFill>
              </a:rPr>
              <a:t>, 2008; Goodman, 2008)</a:t>
            </a:r>
          </a:p>
        </p:txBody>
      </p:sp>
    </p:spTree>
    <p:extLst>
      <p:ext uri="{BB962C8B-B14F-4D97-AF65-F5344CB8AC3E}">
        <p14:creationId xmlns:p14="http://schemas.microsoft.com/office/powerpoint/2010/main" val="20285377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F49B-0323-E749-A042-CF763CD1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 in Our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7023-5326-6F4A-BAFD-8CCD7A231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“I know p-values and I know how to interpret them.”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37409-32AA-F447-89FC-CF84D2B8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11954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F49B-0323-E749-A042-CF763CD1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 in Our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7023-5326-6F4A-BAFD-8CCD7A231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“I know p-values and I know how to interpret them.”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BFD2A0-8D35-894A-AE7B-2BE6058D6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47" y="1962687"/>
            <a:ext cx="7146305" cy="22418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37409-32AA-F447-89FC-CF84D2B8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948641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DAA2-2194-7545-AF59-EDCCB594F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Survey Question: Interpreting P-value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46DA-4012-B242-8F29-D6C10A70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123</a:t>
            </a:fld>
            <a:endParaRPr lang="en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B030951-F128-9B4C-986F-DF4DE8837B9D}"/>
              </a:ext>
            </a:extLst>
          </p:cNvPr>
          <p:cNvGraphicFramePr>
            <a:graphicFrameLocks noGrp="1"/>
          </p:cNvGraphicFramePr>
          <p:nvPr/>
        </p:nvGraphicFramePr>
        <p:xfrm>
          <a:off x="6063215" y="1389461"/>
          <a:ext cx="2057400" cy="741680"/>
        </p:xfrm>
        <a:graphic>
          <a:graphicData uri="http://schemas.openxmlformats.org/drawingml/2006/table">
            <a:tbl>
              <a:tblPr firstRow="1" bandRow="1">
                <a:tableStyleId>{9C02C90D-13B6-4932-A1C5-22D2ACD22940}</a:tableStyleId>
              </a:tblPr>
              <a:tblGrid>
                <a:gridCol w="1219507">
                  <a:extLst>
                    <a:ext uri="{9D8B030D-6E8A-4147-A177-3AD203B41FA5}">
                      <a16:colId xmlns:a16="http://schemas.microsoft.com/office/drawing/2014/main" val="2206442216"/>
                    </a:ext>
                  </a:extLst>
                </a:gridCol>
                <a:gridCol w="837893">
                  <a:extLst>
                    <a:ext uri="{9D8B030D-6E8A-4147-A177-3AD203B41FA5}">
                      <a16:colId xmlns:a16="http://schemas.microsoft.com/office/drawing/2014/main" val="3488854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rgbClr val="0010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classifier-A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38%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45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classifier-B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45%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907107"/>
                  </a:ext>
                </a:extLst>
              </a:tr>
            </a:tbl>
          </a:graphicData>
        </a:graphic>
      </p:graphicFrame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5C794B0-53DC-3C46-9CF4-E06389DE0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815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DAA2-2194-7545-AF59-EDCCB594F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Survey Question: Interpreting 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AFAD3-26B4-A547-9164-C2554A497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69219"/>
            <a:ext cx="5434566" cy="3263504"/>
          </a:xfrm>
        </p:spPr>
        <p:txBody>
          <a:bodyPr/>
          <a:lstStyle/>
          <a:p>
            <a:r>
              <a:rPr lang="en-US" i="1" dirty="0"/>
              <a:t>The authors claim that the improvement of </a:t>
            </a:r>
            <a:r>
              <a:rPr lang="en-US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classifier-B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en-US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>
                <a:solidFill>
                  <a:srgbClr val="0010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classifier-A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</a:t>
            </a:r>
            <a:r>
              <a:rPr lang="en-US" i="1" dirty="0"/>
              <a:t> </a:t>
            </a:r>
            <a:r>
              <a:rPr lang="en-US" i="1" dirty="0">
                <a:solidFill>
                  <a:srgbClr val="7030A0"/>
                </a:solidFill>
              </a:rPr>
              <a:t>“statistically significant”</a:t>
            </a:r>
            <a:r>
              <a:rPr lang="en-US" i="1" dirty="0"/>
              <a:t> with a significance level of 0.01. Which of the followings is correct?</a:t>
            </a:r>
          </a:p>
          <a:p>
            <a:endParaRPr lang="en-US" dirty="0"/>
          </a:p>
          <a:p>
            <a:pPr marL="685800" lvl="1" indent="-342900">
              <a:buFont typeface="+mj-lt"/>
              <a:buAutoNum type="alphaLcParenR"/>
            </a:pPr>
            <a:r>
              <a:rPr lang="en-US" dirty="0"/>
              <a:t>The probability of observing a margin 7% is at most 0.01, assuming that the two classifiers inherently have the same performance.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US" dirty="0"/>
              <a:t>With a probability 99% classifier-2 will have a higher performance than classifier-1.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46DA-4012-B242-8F29-D6C10A70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124</a:t>
            </a:fld>
            <a:endParaRPr lang="en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B030951-F128-9B4C-986F-DF4DE8837B9D}"/>
              </a:ext>
            </a:extLst>
          </p:cNvPr>
          <p:cNvGraphicFramePr>
            <a:graphicFrameLocks noGrp="1"/>
          </p:cNvGraphicFramePr>
          <p:nvPr/>
        </p:nvGraphicFramePr>
        <p:xfrm>
          <a:off x="6063215" y="1389461"/>
          <a:ext cx="2057400" cy="741680"/>
        </p:xfrm>
        <a:graphic>
          <a:graphicData uri="http://schemas.openxmlformats.org/drawingml/2006/table">
            <a:tbl>
              <a:tblPr firstRow="1" bandRow="1">
                <a:tableStyleId>{9C02C90D-13B6-4932-A1C5-22D2ACD22940}</a:tableStyleId>
              </a:tblPr>
              <a:tblGrid>
                <a:gridCol w="1219507">
                  <a:extLst>
                    <a:ext uri="{9D8B030D-6E8A-4147-A177-3AD203B41FA5}">
                      <a16:colId xmlns:a16="http://schemas.microsoft.com/office/drawing/2014/main" val="2206442216"/>
                    </a:ext>
                  </a:extLst>
                </a:gridCol>
                <a:gridCol w="837893">
                  <a:extLst>
                    <a:ext uri="{9D8B030D-6E8A-4147-A177-3AD203B41FA5}">
                      <a16:colId xmlns:a16="http://schemas.microsoft.com/office/drawing/2014/main" val="3488854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rgbClr val="0010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classifier-A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38%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45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classifier-B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45%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907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13088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DAA2-2194-7545-AF59-EDCCB594F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Survey Question: Interpreting 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AFAD3-26B4-A547-9164-C2554A497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69219"/>
            <a:ext cx="5434566" cy="3263504"/>
          </a:xfrm>
        </p:spPr>
        <p:txBody>
          <a:bodyPr/>
          <a:lstStyle/>
          <a:p>
            <a:r>
              <a:rPr lang="en-US" i="1" dirty="0"/>
              <a:t>The authors claim that the improvement of </a:t>
            </a:r>
            <a:r>
              <a:rPr lang="en-US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classifier-B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en-US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>
                <a:solidFill>
                  <a:srgbClr val="0010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classifier-A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</a:t>
            </a:r>
            <a:r>
              <a:rPr lang="en-US" i="1" dirty="0"/>
              <a:t> </a:t>
            </a:r>
            <a:r>
              <a:rPr lang="en-US" i="1" dirty="0">
                <a:solidFill>
                  <a:srgbClr val="7030A0"/>
                </a:solidFill>
              </a:rPr>
              <a:t>“statistically significant”</a:t>
            </a:r>
            <a:r>
              <a:rPr lang="en-US" i="1" dirty="0"/>
              <a:t> with a significance level of 0.01. Which of the followings is correct?</a:t>
            </a:r>
          </a:p>
          <a:p>
            <a:endParaRPr lang="en-US" dirty="0"/>
          </a:p>
          <a:p>
            <a:pPr marL="685800" lvl="1" indent="-342900">
              <a:buFont typeface="+mj-lt"/>
              <a:buAutoNum type="alphaLcParenR"/>
            </a:pPr>
            <a:r>
              <a:rPr lang="en-US" dirty="0"/>
              <a:t>The probability of observing a margin 7% is at most 0.01, assuming that the two classifiers inherently have the same performance.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US" dirty="0"/>
              <a:t>With a probability 99% classifier-2 will have a higher performance than classifier-1.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46DA-4012-B242-8F29-D6C10A70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125</a:t>
            </a:fld>
            <a:endParaRPr lang="en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B030951-F128-9B4C-986F-DF4DE8837B9D}"/>
              </a:ext>
            </a:extLst>
          </p:cNvPr>
          <p:cNvGraphicFramePr>
            <a:graphicFrameLocks noGrp="1"/>
          </p:cNvGraphicFramePr>
          <p:nvPr/>
        </p:nvGraphicFramePr>
        <p:xfrm>
          <a:off x="6063215" y="1389461"/>
          <a:ext cx="2057400" cy="741680"/>
        </p:xfrm>
        <a:graphic>
          <a:graphicData uri="http://schemas.openxmlformats.org/drawingml/2006/table">
            <a:tbl>
              <a:tblPr firstRow="1" bandRow="1">
                <a:tableStyleId>{9C02C90D-13B6-4932-A1C5-22D2ACD22940}</a:tableStyleId>
              </a:tblPr>
              <a:tblGrid>
                <a:gridCol w="1219507">
                  <a:extLst>
                    <a:ext uri="{9D8B030D-6E8A-4147-A177-3AD203B41FA5}">
                      <a16:colId xmlns:a16="http://schemas.microsoft.com/office/drawing/2014/main" val="2206442216"/>
                    </a:ext>
                  </a:extLst>
                </a:gridCol>
                <a:gridCol w="837893">
                  <a:extLst>
                    <a:ext uri="{9D8B030D-6E8A-4147-A177-3AD203B41FA5}">
                      <a16:colId xmlns:a16="http://schemas.microsoft.com/office/drawing/2014/main" val="3488854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rgbClr val="0010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classifier-A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38%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45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classifier-B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45%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907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6676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DAA2-2194-7545-AF59-EDCCB594F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Survey Question: Interpreting 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AFAD3-26B4-A547-9164-C2554A497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69219"/>
            <a:ext cx="5434566" cy="3263504"/>
          </a:xfrm>
        </p:spPr>
        <p:txBody>
          <a:bodyPr/>
          <a:lstStyle/>
          <a:p>
            <a:r>
              <a:rPr lang="en-US" i="1" dirty="0"/>
              <a:t>The authors claim that the improvement of </a:t>
            </a:r>
            <a:r>
              <a:rPr lang="en-US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classifier-B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en-US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>
                <a:solidFill>
                  <a:srgbClr val="0010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classifier-A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</a:t>
            </a:r>
            <a:r>
              <a:rPr lang="en-US" i="1" dirty="0"/>
              <a:t> </a:t>
            </a:r>
            <a:r>
              <a:rPr lang="en-US" i="1" dirty="0">
                <a:solidFill>
                  <a:srgbClr val="7030A0"/>
                </a:solidFill>
              </a:rPr>
              <a:t>“statistically significant”</a:t>
            </a:r>
            <a:r>
              <a:rPr lang="en-US" i="1" dirty="0"/>
              <a:t> with a significance level of 0.01. Which of the followings is correct?</a:t>
            </a:r>
          </a:p>
          <a:p>
            <a:endParaRPr lang="en-US" dirty="0"/>
          </a:p>
          <a:p>
            <a:pPr marL="685800" lvl="1" indent="-342900">
              <a:buFont typeface="+mj-lt"/>
              <a:buAutoNum type="alphaLcParenR"/>
            </a:pPr>
            <a:r>
              <a:rPr lang="en-US" dirty="0"/>
              <a:t>The probability of observing a margin 7% is at most 0.01, assuming that the two classifiers inherently have the same performance.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US" dirty="0"/>
              <a:t>With a probability 99% classifier-2 will have a higher performance than classifier-1.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46DA-4012-B242-8F29-D6C10A70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126</a:t>
            </a:fld>
            <a:endParaRPr lang="en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B030951-F128-9B4C-986F-DF4DE8837B9D}"/>
              </a:ext>
            </a:extLst>
          </p:cNvPr>
          <p:cNvGraphicFramePr>
            <a:graphicFrameLocks noGrp="1"/>
          </p:cNvGraphicFramePr>
          <p:nvPr/>
        </p:nvGraphicFramePr>
        <p:xfrm>
          <a:off x="6063215" y="1389461"/>
          <a:ext cx="2057400" cy="741680"/>
        </p:xfrm>
        <a:graphic>
          <a:graphicData uri="http://schemas.openxmlformats.org/drawingml/2006/table">
            <a:tbl>
              <a:tblPr firstRow="1" bandRow="1">
                <a:tableStyleId>{9C02C90D-13B6-4932-A1C5-22D2ACD22940}</a:tableStyleId>
              </a:tblPr>
              <a:tblGrid>
                <a:gridCol w="1219507">
                  <a:extLst>
                    <a:ext uri="{9D8B030D-6E8A-4147-A177-3AD203B41FA5}">
                      <a16:colId xmlns:a16="http://schemas.microsoft.com/office/drawing/2014/main" val="2206442216"/>
                    </a:ext>
                  </a:extLst>
                </a:gridCol>
                <a:gridCol w="837893">
                  <a:extLst>
                    <a:ext uri="{9D8B030D-6E8A-4147-A177-3AD203B41FA5}">
                      <a16:colId xmlns:a16="http://schemas.microsoft.com/office/drawing/2014/main" val="3488854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rgbClr val="0010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classifier-A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38%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45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classifier-B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45%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9071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5AAF4BD-E5EA-2C42-B7F2-EB1D64D64AF2}"/>
                  </a:ext>
                </a:extLst>
              </p:cNvPr>
              <p:cNvSpPr/>
              <p:nvPr/>
            </p:nvSpPr>
            <p:spPr>
              <a:xfrm>
                <a:off x="5998330" y="3116148"/>
                <a:ext cx="2901500" cy="37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&gt;7</m:t>
                        </m:r>
                      </m:e>
                      <m:e>
                        <m:r>
                          <m:rPr>
                            <m:nor/>
                          </m:rPr>
                          <a:rPr lang="el-GR" sz="1600" b="1" i="1" dirty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m:rPr>
                            <m:nor/>
                          </m:rPr>
                          <a:rPr lang="en-US" sz="1600" b="1" i="1" baseline="-25000" dirty="0" smtClean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b="0" i="0" dirty="0" smtClean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1600" b="1" i="1" dirty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m:rPr>
                            <m:nor/>
                          </m:rPr>
                          <a:rPr lang="en-US" sz="1600" b="1" i="1" baseline="-25000" dirty="0" smtClean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&lt; 0.01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5AAF4BD-E5EA-2C42-B7F2-EB1D64D64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330" y="3116148"/>
                <a:ext cx="2901500" cy="370294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8EEDE18-2A8B-B745-9C73-825125444FD1}"/>
                  </a:ext>
                </a:extLst>
              </p:cNvPr>
              <p:cNvSpPr/>
              <p:nvPr/>
            </p:nvSpPr>
            <p:spPr>
              <a:xfrm>
                <a:off x="6018067" y="3908153"/>
                <a:ext cx="176522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l-GR" sz="1600" b="1" i="1" dirty="0">
                        <a:solidFill>
                          <a:srgbClr val="0010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m:rPr>
                        <m:nor/>
                      </m:rPr>
                      <a:rPr lang="en-US" sz="1600" b="1" i="1" baseline="-25000" dirty="0" smtClean="0">
                        <a:solidFill>
                          <a:srgbClr val="0010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en-US" sz="1600" dirty="0">
                        <a:solidFill>
                          <a:srgbClr val="0010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10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m:rPr>
                        <m:nor/>
                      </m:rPr>
                      <a:rPr lang="en-US" sz="1600" dirty="0">
                        <a:solidFill>
                          <a:srgbClr val="0010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sz="1600" b="1" i="1" dirty="0">
                        <a:solidFill>
                          <a:srgbClr val="0010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m:rPr>
                        <m:nor/>
                      </m:rPr>
                      <a:rPr lang="en-US" sz="1600" b="1" i="1" baseline="-25000" dirty="0" smtClean="0">
                        <a:solidFill>
                          <a:srgbClr val="0010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&gt; 0.99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8EEDE18-2A8B-B745-9C73-825125444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067" y="3908153"/>
                <a:ext cx="1765227" cy="338554"/>
              </a:xfrm>
              <a:prstGeom prst="rect">
                <a:avLst/>
              </a:prstGeom>
              <a:blipFill>
                <a:blip r:embed="rId4"/>
                <a:stretch>
                  <a:fillRect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040332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DAA2-2194-7545-AF59-EDCCB594F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Survey Question: Interpreting 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AFAD3-26B4-A547-9164-C2554A497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69219"/>
            <a:ext cx="5434566" cy="3263504"/>
          </a:xfrm>
        </p:spPr>
        <p:txBody>
          <a:bodyPr/>
          <a:lstStyle/>
          <a:p>
            <a:r>
              <a:rPr lang="en-US" i="1" dirty="0"/>
              <a:t>The authors claim that the improvement of </a:t>
            </a:r>
            <a:r>
              <a:rPr lang="en-US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classifier-B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over</a:t>
            </a:r>
            <a:r>
              <a:rPr lang="en-US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>
                <a:solidFill>
                  <a:srgbClr val="0010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classifier-A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</a:t>
            </a:r>
            <a:r>
              <a:rPr lang="en-US" i="1" dirty="0"/>
              <a:t> </a:t>
            </a:r>
            <a:r>
              <a:rPr lang="en-US" i="1" dirty="0">
                <a:solidFill>
                  <a:srgbClr val="7030A0"/>
                </a:solidFill>
              </a:rPr>
              <a:t>“statistically significant”</a:t>
            </a:r>
            <a:r>
              <a:rPr lang="en-US" i="1" dirty="0"/>
              <a:t> with a significance level of 0.01. Which of the followings is correct?</a:t>
            </a:r>
          </a:p>
          <a:p>
            <a:endParaRPr lang="en-US" dirty="0"/>
          </a:p>
          <a:p>
            <a:pPr marL="685800" lvl="1" indent="-342900">
              <a:buFont typeface="+mj-lt"/>
              <a:buAutoNum type="alphaLcParenR"/>
            </a:pPr>
            <a:r>
              <a:rPr lang="en-US" dirty="0"/>
              <a:t>The probability of observing a margin 7% is at most 0.01, assuming that the two classifiers inherently have the same performance.</a:t>
            </a:r>
          </a:p>
          <a:p>
            <a:pPr marL="685800" lvl="1" indent="-342900">
              <a:buFont typeface="+mj-lt"/>
              <a:buAutoNum type="alphaLcParenR"/>
            </a:pPr>
            <a:r>
              <a:rPr lang="en-US" dirty="0"/>
              <a:t>With a probability 99% classifier-2 will have a higher performance than classifier-1.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926446-07C6-3342-9CC2-3B61BC55909D}"/>
              </a:ext>
            </a:extLst>
          </p:cNvPr>
          <p:cNvSpPr txBox="1"/>
          <p:nvPr/>
        </p:nvSpPr>
        <p:spPr>
          <a:xfrm>
            <a:off x="155733" y="3086517"/>
            <a:ext cx="58381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23%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5391FE-D678-2E43-9094-991619BB0E1F}"/>
              </a:ext>
            </a:extLst>
          </p:cNvPr>
          <p:cNvSpPr txBox="1"/>
          <p:nvPr/>
        </p:nvSpPr>
        <p:spPr>
          <a:xfrm>
            <a:off x="164279" y="3762318"/>
            <a:ext cx="58381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30%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46DA-4012-B242-8F29-D6C10A70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127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6EAEAC-A27C-A64A-8B87-0641E214BEB6}"/>
              </a:ext>
            </a:extLst>
          </p:cNvPr>
          <p:cNvSpPr/>
          <p:nvPr/>
        </p:nvSpPr>
        <p:spPr>
          <a:xfrm>
            <a:off x="124474" y="4257854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u="sng" dirty="0">
                <a:solidFill>
                  <a:srgbClr val="660099"/>
                </a:solidFill>
                <a:latin typeface="Calibri" panose="020F0502020204030204" pitchFamily="34" charset="0"/>
                <a:hlinkClick r:id="rId2"/>
              </a:rPr>
              <a:t>🤦</a:t>
            </a:r>
            <a:endParaRPr lang="en-US" sz="3600" u="sng" dirty="0">
              <a:solidFill>
                <a:srgbClr val="660099"/>
              </a:solidFill>
              <a:effectLst/>
              <a:latin typeface="Calibri" panose="020F0502020204030204" pitchFamily="34" charset="0"/>
              <a:hlinkClick r:id="rId2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B030951-F128-9B4C-986F-DF4DE8837B9D}"/>
              </a:ext>
            </a:extLst>
          </p:cNvPr>
          <p:cNvGraphicFramePr>
            <a:graphicFrameLocks noGrp="1"/>
          </p:cNvGraphicFramePr>
          <p:nvPr/>
        </p:nvGraphicFramePr>
        <p:xfrm>
          <a:off x="6063215" y="1389461"/>
          <a:ext cx="2057400" cy="741680"/>
        </p:xfrm>
        <a:graphic>
          <a:graphicData uri="http://schemas.openxmlformats.org/drawingml/2006/table">
            <a:tbl>
              <a:tblPr firstRow="1" bandRow="1">
                <a:tableStyleId>{9C02C90D-13B6-4932-A1C5-22D2ACD22940}</a:tableStyleId>
              </a:tblPr>
              <a:tblGrid>
                <a:gridCol w="1219507">
                  <a:extLst>
                    <a:ext uri="{9D8B030D-6E8A-4147-A177-3AD203B41FA5}">
                      <a16:colId xmlns:a16="http://schemas.microsoft.com/office/drawing/2014/main" val="2206442216"/>
                    </a:ext>
                  </a:extLst>
                </a:gridCol>
                <a:gridCol w="837893">
                  <a:extLst>
                    <a:ext uri="{9D8B030D-6E8A-4147-A177-3AD203B41FA5}">
                      <a16:colId xmlns:a16="http://schemas.microsoft.com/office/drawing/2014/main" val="3488854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rgbClr val="0010FB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classifier-A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38%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45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classifier-B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45%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9071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5AAF4BD-E5EA-2C42-B7F2-EB1D64D64AF2}"/>
                  </a:ext>
                </a:extLst>
              </p:cNvPr>
              <p:cNvSpPr/>
              <p:nvPr/>
            </p:nvSpPr>
            <p:spPr>
              <a:xfrm>
                <a:off x="5998330" y="3116148"/>
                <a:ext cx="2901500" cy="37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&gt;7</m:t>
                        </m:r>
                      </m:e>
                      <m:e>
                        <m:r>
                          <m:rPr>
                            <m:nor/>
                          </m:rPr>
                          <a:rPr lang="el-GR" sz="1600" b="1" i="1" dirty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m:rPr>
                            <m:nor/>
                          </m:rPr>
                          <a:rPr lang="en-US" sz="1600" b="1" i="1" baseline="-25000" dirty="0" smtClean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b="0" i="0" dirty="0" smtClean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1600" b="1" i="1" dirty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m:rPr>
                            <m:nor/>
                          </m:rPr>
                          <a:rPr lang="en-US" sz="1600" b="1" i="1" baseline="-25000" dirty="0" smtClean="0">
                            <a:solidFill>
                              <a:srgbClr val="0010F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&lt; 0.01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5AAF4BD-E5EA-2C42-B7F2-EB1D64D64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330" y="3116148"/>
                <a:ext cx="2901500" cy="370294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8EEDE18-2A8B-B745-9C73-825125444FD1}"/>
                  </a:ext>
                </a:extLst>
              </p:cNvPr>
              <p:cNvSpPr/>
              <p:nvPr/>
            </p:nvSpPr>
            <p:spPr>
              <a:xfrm>
                <a:off x="6018067" y="3908153"/>
                <a:ext cx="176522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l-GR" sz="1600" b="1" i="1" dirty="0">
                        <a:solidFill>
                          <a:srgbClr val="0010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m:rPr>
                        <m:nor/>
                      </m:rPr>
                      <a:rPr lang="en-US" sz="1600" b="1" i="1" baseline="-25000" dirty="0" smtClean="0">
                        <a:solidFill>
                          <a:srgbClr val="0010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en-US" sz="1600" dirty="0">
                        <a:solidFill>
                          <a:srgbClr val="0010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b="0" i="0" dirty="0" smtClean="0">
                        <a:solidFill>
                          <a:srgbClr val="0010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m:rPr>
                        <m:nor/>
                      </m:rPr>
                      <a:rPr lang="en-US" sz="1600" dirty="0">
                        <a:solidFill>
                          <a:srgbClr val="0010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sz="1600" b="1" i="1" dirty="0">
                        <a:solidFill>
                          <a:srgbClr val="0010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m:rPr>
                        <m:nor/>
                      </m:rPr>
                      <a:rPr lang="en-US" sz="1600" b="1" i="1" baseline="-25000" dirty="0" smtClean="0">
                        <a:solidFill>
                          <a:srgbClr val="0010F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&gt; 0.99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8EEDE18-2A8B-B745-9C73-825125444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067" y="3908153"/>
                <a:ext cx="1765227" cy="338554"/>
              </a:xfrm>
              <a:prstGeom prst="rect">
                <a:avLst/>
              </a:prstGeom>
              <a:blipFill>
                <a:blip r:embed="rId4"/>
                <a:stretch>
                  <a:fillRect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82837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74EC-C872-7049-8BE1-7F8F5DCE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Summary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A14A0E-D2E8-BB43-828C-E7CEF70C06D6}"/>
              </a:ext>
            </a:extLst>
          </p:cNvPr>
          <p:cNvGrpSpPr/>
          <p:nvPr/>
        </p:nvGrpSpPr>
        <p:grpSpPr>
          <a:xfrm>
            <a:off x="4987937" y="2380160"/>
            <a:ext cx="3640622" cy="2211367"/>
            <a:chOff x="1789654" y="1380811"/>
            <a:chExt cx="5334001" cy="29087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51087A0-6C44-7841-9813-4DBF19C72289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Frequentist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D72197-DBA7-EB4D-976A-22BA37830E34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Bayesian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7FF665-482E-4D4B-8A9E-B9633DA90749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Binary Decision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7B86EA-D274-EE44-94DB-961689A459EF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Uncertainty Estimations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2F3E2E-58B5-0E4C-8212-DC76DA9CB59B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Null-Hypothesis Significance Test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628FE8-5796-4047-98A2-630835876A0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 Factor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860846-9362-D445-B25C-7FF62EBCFD85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Confidence Interval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4A8724-E884-6A4B-A829-2BAA68E6BB57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Posterior Intervals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01A02C-2649-0C4A-B502-35C0B94BD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128</a:t>
            </a:fld>
            <a:endParaRPr lang="en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0F802D4-5B8F-E04B-90F8-71AAAC588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9687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74EC-C872-7049-8BE1-7F8F5DCE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Summary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A14A0E-D2E8-BB43-828C-E7CEF70C06D6}"/>
              </a:ext>
            </a:extLst>
          </p:cNvPr>
          <p:cNvGrpSpPr/>
          <p:nvPr/>
        </p:nvGrpSpPr>
        <p:grpSpPr>
          <a:xfrm>
            <a:off x="4987937" y="2380160"/>
            <a:ext cx="3640622" cy="2211367"/>
            <a:chOff x="1789654" y="1380811"/>
            <a:chExt cx="5334001" cy="29087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51087A0-6C44-7841-9813-4DBF19C72289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Frequentist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D72197-DBA7-EB4D-976A-22BA37830E34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Bayesian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7FF665-482E-4D4B-8A9E-B9633DA90749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Binary Decision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7B86EA-D274-EE44-94DB-961689A459EF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Uncertainty Estimations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2F3E2E-58B5-0E4C-8212-DC76DA9CB59B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Null-Hypothesis Significance Test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628FE8-5796-4047-98A2-630835876A0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 Factor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860846-9362-D445-B25C-7FF62EBCFD85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Confidence Interval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4A8724-E884-6A4B-A829-2BAA68E6BB57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Posterior Intervals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01A02C-2649-0C4A-B502-35C0B94BD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129</a:t>
            </a:fld>
            <a:endParaRPr lang="en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B7AFB4A-5A7E-AB41-A5FD-4B9DA2338C39}"/>
              </a:ext>
            </a:extLst>
          </p:cNvPr>
          <p:cNvSpPr txBox="1">
            <a:spLocks/>
          </p:cNvSpPr>
          <p:nvPr/>
        </p:nvSpPr>
        <p:spPr>
          <a:xfrm>
            <a:off x="628649" y="1169815"/>
            <a:ext cx="7783831" cy="1324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1800" dirty="0"/>
              <a:t>Null-Hypothesis Significance Tests are </a:t>
            </a:r>
            <a:r>
              <a:rPr lang="en" sz="1800" b="1" dirty="0"/>
              <a:t>the most popular choice </a:t>
            </a:r>
            <a:r>
              <a:rPr lang="en" sz="1800" dirty="0"/>
              <a:t>among NLP practitioners. Meanwhile, they’re </a:t>
            </a:r>
            <a:r>
              <a:rPr lang="en" sz="1800" b="1" dirty="0"/>
              <a:t>difficult to understand </a:t>
            </a:r>
            <a:r>
              <a:rPr lang="en" sz="1800" dirty="0"/>
              <a:t>and highly </a:t>
            </a:r>
            <a:r>
              <a:rPr lang="en" sz="1800" b="1" dirty="0"/>
              <a:t>prone to misunderstanding</a:t>
            </a:r>
            <a:r>
              <a:rPr lang="en" sz="1800" dirty="0"/>
              <a:t>. </a:t>
            </a:r>
            <a:endParaRPr lang="en-US" sz="18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75F4FA6-578A-4F4C-A815-7B5DA9F75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69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0CC6-6CAE-A945-8288-58851A76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6AEDB-6637-194C-8766-ED13770E6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8" y="1369218"/>
            <a:ext cx="8126731" cy="3500437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prediction</a:t>
            </a:r>
            <a:r>
              <a:rPr lang="en-US" dirty="0"/>
              <a:t> about how the world will behave </a:t>
            </a:r>
            <a:r>
              <a:rPr lang="en-US" b="1" dirty="0"/>
              <a:t>if our idea is correct</a:t>
            </a:r>
          </a:p>
          <a:p>
            <a:r>
              <a:rPr lang="en-US" dirty="0"/>
              <a:t>Worded as an </a:t>
            </a:r>
            <a:r>
              <a:rPr lang="en-US" b="1" dirty="0"/>
              <a:t>if-then</a:t>
            </a:r>
            <a:r>
              <a:rPr lang="en-US" dirty="0"/>
              <a:t> statement</a:t>
            </a:r>
          </a:p>
          <a:p>
            <a:r>
              <a:rPr lang="en-US" dirty="0"/>
              <a:t>A hypothesis is a </a:t>
            </a:r>
            <a:r>
              <a:rPr lang="en-US" b="1" dirty="0"/>
              <a:t>testable</a:t>
            </a:r>
            <a:r>
              <a:rPr lang="en-US" dirty="0"/>
              <a:t> prediction</a:t>
            </a:r>
          </a:p>
          <a:p>
            <a:r>
              <a:rPr lang="en-US" dirty="0"/>
              <a:t>A hypothesis is a </a:t>
            </a:r>
            <a:r>
              <a:rPr lang="en-US" b="1" dirty="0"/>
              <a:t>falsifiable</a:t>
            </a:r>
            <a:r>
              <a:rPr lang="en-US" dirty="0"/>
              <a:t> statement</a:t>
            </a:r>
          </a:p>
          <a:p>
            <a:endParaRPr lang="en-US" dirty="0"/>
          </a:p>
          <a:p>
            <a:r>
              <a:rPr lang="en-US" dirty="0"/>
              <a:t>Terminology: </a:t>
            </a:r>
          </a:p>
          <a:p>
            <a:pPr lvl="1"/>
            <a:r>
              <a:rPr lang="en-US" dirty="0"/>
              <a:t>A hypothesis is </a:t>
            </a:r>
            <a:r>
              <a:rPr lang="en-US" b="1" dirty="0"/>
              <a:t>never “proved” </a:t>
            </a:r>
          </a:p>
          <a:p>
            <a:pPr lvl="1"/>
            <a:r>
              <a:rPr lang="en-US" dirty="0"/>
              <a:t>But it could be </a:t>
            </a:r>
            <a:r>
              <a:rPr lang="en-US" b="1" dirty="0"/>
              <a:t>“supported”</a:t>
            </a:r>
            <a:r>
              <a:rPr lang="en-US" dirty="0"/>
              <a:t> by the evidence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3981D2-B06C-3F48-BCB6-BEF755DF2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47" y="2263452"/>
            <a:ext cx="2651759" cy="233235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ED258DE-06CB-494E-8A8F-000B907D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40782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74EC-C872-7049-8BE1-7F8F5DCE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72D1C-3A32-C047-84BB-0A8FD2928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83619"/>
            <a:ext cx="4359287" cy="1324105"/>
          </a:xfrm>
        </p:spPr>
        <p:txBody>
          <a:bodyPr>
            <a:normAutofit/>
          </a:bodyPr>
          <a:lstStyle/>
          <a:p>
            <a:r>
              <a:rPr lang="en" sz="1800" dirty="0"/>
              <a:t>P-values do </a:t>
            </a:r>
            <a:r>
              <a:rPr lang="en" sz="1800" u="sng" dirty="0"/>
              <a:t>not</a:t>
            </a:r>
            <a:r>
              <a:rPr lang="en" sz="1800" dirty="0"/>
              <a:t> provide </a:t>
            </a:r>
            <a:r>
              <a:rPr lang="en" sz="1800" b="1" dirty="0"/>
              <a:t>probability </a:t>
            </a:r>
            <a:r>
              <a:rPr lang="en" sz="1800" dirty="0"/>
              <a:t>estimates on two classifiers being different (or equal). </a:t>
            </a:r>
            <a:endParaRPr lang="en-US" sz="1800" dirty="0"/>
          </a:p>
          <a:p>
            <a:endParaRPr lang="en-US" sz="1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A14A0E-D2E8-BB43-828C-E7CEF70C06D6}"/>
              </a:ext>
            </a:extLst>
          </p:cNvPr>
          <p:cNvGrpSpPr/>
          <p:nvPr/>
        </p:nvGrpSpPr>
        <p:grpSpPr>
          <a:xfrm>
            <a:off x="4987937" y="2380160"/>
            <a:ext cx="3640622" cy="2211367"/>
            <a:chOff x="1789654" y="1380811"/>
            <a:chExt cx="5334001" cy="29087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51087A0-6C44-7841-9813-4DBF19C72289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Frequentist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D72197-DBA7-EB4D-976A-22BA37830E34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Bayesian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7FF665-482E-4D4B-8A9E-B9633DA90749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Binary Decision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7B86EA-D274-EE44-94DB-961689A459EF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Uncertainty Estimations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2F3E2E-58B5-0E4C-8212-DC76DA9CB59B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Null-Hypothesis Significance Test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628FE8-5796-4047-98A2-630835876A0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 Factor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860846-9362-D445-B25C-7FF62EBCFD85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Confidence Interval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4A8724-E884-6A4B-A829-2BAA68E6BB57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Posterior Intervals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01A02C-2649-0C4A-B502-35C0B94BD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130</a:t>
            </a:fld>
            <a:endParaRPr lang="en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B7AFB4A-5A7E-AB41-A5FD-4B9DA2338C39}"/>
              </a:ext>
            </a:extLst>
          </p:cNvPr>
          <p:cNvSpPr txBox="1">
            <a:spLocks/>
          </p:cNvSpPr>
          <p:nvPr/>
        </p:nvSpPr>
        <p:spPr>
          <a:xfrm>
            <a:off x="628649" y="1169815"/>
            <a:ext cx="7783831" cy="1324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1800" dirty="0"/>
              <a:t>Null-Hypothesis Significance Tests are </a:t>
            </a:r>
            <a:r>
              <a:rPr lang="en" sz="1800" b="1" dirty="0"/>
              <a:t>the most popular choice </a:t>
            </a:r>
            <a:r>
              <a:rPr lang="en" sz="1800" dirty="0"/>
              <a:t>among NLP practitioners. Meanwhile, they’re </a:t>
            </a:r>
            <a:r>
              <a:rPr lang="en" sz="1800" b="1" dirty="0"/>
              <a:t>difficult to understand </a:t>
            </a:r>
            <a:r>
              <a:rPr lang="en" sz="1800" dirty="0"/>
              <a:t>and highly </a:t>
            </a:r>
            <a:r>
              <a:rPr lang="en" sz="1800" b="1" dirty="0"/>
              <a:t>prone to misunderstanding</a:t>
            </a:r>
            <a:r>
              <a:rPr lang="en" sz="1800" dirty="0"/>
              <a:t>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2713880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74EC-C872-7049-8BE1-7F8F5DCE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72D1C-3A32-C047-84BB-0A8FD2928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83619"/>
            <a:ext cx="4359287" cy="1324105"/>
          </a:xfrm>
        </p:spPr>
        <p:txBody>
          <a:bodyPr>
            <a:normAutofit/>
          </a:bodyPr>
          <a:lstStyle/>
          <a:p>
            <a:r>
              <a:rPr lang="en" sz="1800" dirty="0"/>
              <a:t>P-values do </a:t>
            </a:r>
            <a:r>
              <a:rPr lang="en" sz="1800" u="sng" dirty="0"/>
              <a:t>not</a:t>
            </a:r>
            <a:r>
              <a:rPr lang="en" sz="1800" dirty="0"/>
              <a:t> provide </a:t>
            </a:r>
            <a:r>
              <a:rPr lang="en" sz="1800" b="1" dirty="0"/>
              <a:t>probability </a:t>
            </a:r>
            <a:r>
              <a:rPr lang="en" sz="1800" dirty="0"/>
              <a:t>estimates on two classifiers being different (or equal). </a:t>
            </a:r>
            <a:endParaRPr lang="en-US" sz="1800" dirty="0"/>
          </a:p>
          <a:p>
            <a:endParaRPr lang="en-US" sz="1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A14A0E-D2E8-BB43-828C-E7CEF70C06D6}"/>
              </a:ext>
            </a:extLst>
          </p:cNvPr>
          <p:cNvGrpSpPr/>
          <p:nvPr/>
        </p:nvGrpSpPr>
        <p:grpSpPr>
          <a:xfrm>
            <a:off x="4987937" y="2380160"/>
            <a:ext cx="3640622" cy="2211367"/>
            <a:chOff x="1789654" y="1380811"/>
            <a:chExt cx="5334001" cy="29087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51087A0-6C44-7841-9813-4DBF19C72289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Frequentist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D72197-DBA7-EB4D-976A-22BA37830E34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Bayesian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7FF665-482E-4D4B-8A9E-B9633DA90749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Binary Decision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7B86EA-D274-EE44-94DB-961689A459EF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Uncertainty Estimations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2F3E2E-58B5-0E4C-8212-DC76DA9CB59B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Null-Hypothesis Significance Test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628FE8-5796-4047-98A2-630835876A0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 Factor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860846-9362-D445-B25C-7FF62EBCFD85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Confidence Interval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4A8724-E884-6A4B-A829-2BAA68E6BB57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Posterior Intervals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197855B-CF44-0748-9F10-36946ADAB46A}"/>
              </a:ext>
            </a:extLst>
          </p:cNvPr>
          <p:cNvSpPr/>
          <p:nvPr/>
        </p:nvSpPr>
        <p:spPr>
          <a:xfrm>
            <a:off x="637359" y="3363956"/>
            <a:ext cx="41549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Statistical significance </a:t>
            </a:r>
            <a:r>
              <a:rPr lang="en-US" dirty="0"/>
              <a:t>is different than </a:t>
            </a:r>
            <a:r>
              <a:rPr lang="en-US" b="1" dirty="0"/>
              <a:t>practical significance. 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01A02C-2649-0C4A-B502-35C0B94BD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131</a:t>
            </a:fld>
            <a:endParaRPr lang="en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B7AFB4A-5A7E-AB41-A5FD-4B9DA2338C39}"/>
              </a:ext>
            </a:extLst>
          </p:cNvPr>
          <p:cNvSpPr txBox="1">
            <a:spLocks/>
          </p:cNvSpPr>
          <p:nvPr/>
        </p:nvSpPr>
        <p:spPr>
          <a:xfrm>
            <a:off x="628649" y="1169815"/>
            <a:ext cx="7783831" cy="1324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1800" dirty="0"/>
              <a:t>Null-Hypothesis Significance Tests are </a:t>
            </a:r>
            <a:r>
              <a:rPr lang="en" sz="1800" b="1" dirty="0"/>
              <a:t>the most popular choice </a:t>
            </a:r>
            <a:r>
              <a:rPr lang="en" sz="1800" dirty="0"/>
              <a:t>among NLP practitioners. Meanwhile, they’re </a:t>
            </a:r>
            <a:r>
              <a:rPr lang="en" sz="1800" b="1" dirty="0"/>
              <a:t>difficult to understand </a:t>
            </a:r>
            <a:r>
              <a:rPr lang="en" sz="1800" dirty="0"/>
              <a:t>and highly </a:t>
            </a:r>
            <a:r>
              <a:rPr lang="en" sz="1800" b="1" dirty="0"/>
              <a:t>prone to misunderstanding</a:t>
            </a:r>
            <a:r>
              <a:rPr lang="en" sz="1800" dirty="0"/>
              <a:t>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920453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4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C37AE1-3D8A-1E4C-ACD4-2E63FAED5ADA}"/>
              </a:ext>
            </a:extLst>
          </p:cNvPr>
          <p:cNvSpPr/>
          <p:nvPr/>
        </p:nvSpPr>
        <p:spPr>
          <a:xfrm>
            <a:off x="3550128" y="1380811"/>
            <a:ext cx="1440777" cy="700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Frequentist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3B1CF7-E6D7-6D40-A5B6-AC44B6E1E953}"/>
              </a:ext>
            </a:extLst>
          </p:cNvPr>
          <p:cNvSpPr/>
          <p:nvPr/>
        </p:nvSpPr>
        <p:spPr>
          <a:xfrm>
            <a:off x="5496740" y="1380811"/>
            <a:ext cx="1440777" cy="700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Bayesian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6FDFE0-EC08-6A44-B7EA-8F326F598306}"/>
              </a:ext>
            </a:extLst>
          </p:cNvPr>
          <p:cNvSpPr/>
          <p:nvPr/>
        </p:nvSpPr>
        <p:spPr>
          <a:xfrm>
            <a:off x="1200151" y="2293966"/>
            <a:ext cx="2030282" cy="831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Binary/Categorical Decisions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0EF217-77E7-5F44-B187-46ECB411593D}"/>
              </a:ext>
            </a:extLst>
          </p:cNvPr>
          <p:cNvSpPr/>
          <p:nvPr/>
        </p:nvSpPr>
        <p:spPr>
          <a:xfrm>
            <a:off x="1200150" y="3392411"/>
            <a:ext cx="2030282" cy="831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Uncertainty Estimations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CA5861-9473-2E4F-91D6-A35B649AC859}"/>
              </a:ext>
            </a:extLst>
          </p:cNvPr>
          <p:cNvSpPr/>
          <p:nvPr/>
        </p:nvSpPr>
        <p:spPr>
          <a:xfrm>
            <a:off x="3363993" y="2228630"/>
            <a:ext cx="1813051" cy="96247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Null-Hypothesis Significance Test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390A33-4C13-0A49-A765-C04FCEF5B5BF}"/>
              </a:ext>
            </a:extLst>
          </p:cNvPr>
          <p:cNvSpPr/>
          <p:nvPr/>
        </p:nvSpPr>
        <p:spPr>
          <a:xfrm>
            <a:off x="5310604" y="2228630"/>
            <a:ext cx="1813051" cy="9624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Bayes Factor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B1087C-B2FE-CE44-826F-AE62BAE15C75}"/>
              </a:ext>
            </a:extLst>
          </p:cNvPr>
          <p:cNvSpPr/>
          <p:nvPr/>
        </p:nvSpPr>
        <p:spPr>
          <a:xfrm>
            <a:off x="3363993" y="3327075"/>
            <a:ext cx="1813051" cy="9624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Confidence Interval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E0507-83F4-4F4C-99F0-880C3D7CCD17}"/>
              </a:ext>
            </a:extLst>
          </p:cNvPr>
          <p:cNvSpPr/>
          <p:nvPr/>
        </p:nvSpPr>
        <p:spPr>
          <a:xfrm>
            <a:off x="5310604" y="3327075"/>
            <a:ext cx="1813051" cy="96247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224B8-2D98-C940-B0F6-ECE3549E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132</a:t>
            </a:fld>
            <a:endParaRPr lang="en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AC896F1-C372-7847-B618-98E7112FF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281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45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C37AE1-3D8A-1E4C-ACD4-2E63FAED5ADA}"/>
              </a:ext>
            </a:extLst>
          </p:cNvPr>
          <p:cNvSpPr/>
          <p:nvPr/>
        </p:nvSpPr>
        <p:spPr>
          <a:xfrm>
            <a:off x="3550128" y="1380811"/>
            <a:ext cx="1440777" cy="700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Frequentist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3B1CF7-E6D7-6D40-A5B6-AC44B6E1E953}"/>
              </a:ext>
            </a:extLst>
          </p:cNvPr>
          <p:cNvSpPr/>
          <p:nvPr/>
        </p:nvSpPr>
        <p:spPr>
          <a:xfrm>
            <a:off x="5496740" y="1380811"/>
            <a:ext cx="1440777" cy="700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Bayesian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6FDFE0-EC08-6A44-B7EA-8F326F598306}"/>
              </a:ext>
            </a:extLst>
          </p:cNvPr>
          <p:cNvSpPr/>
          <p:nvPr/>
        </p:nvSpPr>
        <p:spPr>
          <a:xfrm>
            <a:off x="1200151" y="2293966"/>
            <a:ext cx="2030282" cy="831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Binary/Categorical Decisions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0EF217-77E7-5F44-B187-46ECB411593D}"/>
              </a:ext>
            </a:extLst>
          </p:cNvPr>
          <p:cNvSpPr/>
          <p:nvPr/>
        </p:nvSpPr>
        <p:spPr>
          <a:xfrm>
            <a:off x="1200150" y="3392411"/>
            <a:ext cx="2030282" cy="831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Uncertainty Estimations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CA5861-9473-2E4F-91D6-A35B649AC859}"/>
              </a:ext>
            </a:extLst>
          </p:cNvPr>
          <p:cNvSpPr/>
          <p:nvPr/>
        </p:nvSpPr>
        <p:spPr>
          <a:xfrm>
            <a:off x="3363993" y="2228630"/>
            <a:ext cx="1813051" cy="96247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Null-Hypothesis Significance Test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390A33-4C13-0A49-A765-C04FCEF5B5BF}"/>
              </a:ext>
            </a:extLst>
          </p:cNvPr>
          <p:cNvSpPr/>
          <p:nvPr/>
        </p:nvSpPr>
        <p:spPr>
          <a:xfrm>
            <a:off x="5310604" y="2228630"/>
            <a:ext cx="1813051" cy="9624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Bayes Factor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B1087C-B2FE-CE44-826F-AE62BAE15C75}"/>
              </a:ext>
            </a:extLst>
          </p:cNvPr>
          <p:cNvSpPr/>
          <p:nvPr/>
        </p:nvSpPr>
        <p:spPr>
          <a:xfrm>
            <a:off x="3363993" y="3327075"/>
            <a:ext cx="1813051" cy="9624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Confidence Interval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E0507-83F4-4F4C-99F0-880C3D7CCD17}"/>
              </a:ext>
            </a:extLst>
          </p:cNvPr>
          <p:cNvSpPr/>
          <p:nvPr/>
        </p:nvSpPr>
        <p:spPr>
          <a:xfrm>
            <a:off x="5310604" y="3327075"/>
            <a:ext cx="1813051" cy="96247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224B8-2D98-C940-B0F6-ECE3549E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133</a:t>
            </a:fld>
            <a:endParaRPr lang="e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3EBA08-5572-1340-854B-F1159A527142}"/>
              </a:ext>
            </a:extLst>
          </p:cNvPr>
          <p:cNvSpPr/>
          <p:nvPr/>
        </p:nvSpPr>
        <p:spPr>
          <a:xfrm>
            <a:off x="5310604" y="3339653"/>
            <a:ext cx="1813051" cy="962474"/>
          </a:xfrm>
          <a:prstGeom prst="rect">
            <a:avLst/>
          </a:prstGeom>
          <a:solidFill>
            <a:srgbClr val="FF16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AC896F1-C372-7847-B618-98E7112FF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707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CDE7-0308-2746-87C2-F945DE8E8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Bayesian inference framework.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B8C970-87A1-5540-895C-1B6EA0607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618" y="1972300"/>
            <a:ext cx="5597495" cy="22924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6850B-0410-4240-9F19-F090A3E39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134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2F5C50-10EA-114B-B793-58F4F8B17326}"/>
              </a:ext>
            </a:extLst>
          </p:cNvPr>
          <p:cNvSpPr/>
          <p:nvPr/>
        </p:nvSpPr>
        <p:spPr>
          <a:xfrm>
            <a:off x="3773544" y="4721761"/>
            <a:ext cx="15969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010FB"/>
                </a:solidFill>
              </a:rPr>
              <a:t>(Thomas Bayes 1702-1761)</a:t>
            </a:r>
          </a:p>
        </p:txBody>
      </p:sp>
    </p:spTree>
    <p:extLst>
      <p:ext uri="{BB962C8B-B14F-4D97-AF65-F5344CB8AC3E}">
        <p14:creationId xmlns:p14="http://schemas.microsoft.com/office/powerpoint/2010/main" val="355515186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892B1-ECDB-D04F-9DF6-4D75431D4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135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E2B034-06A2-6742-B963-DE9DD27A33F4}"/>
                  </a:ext>
                </a:extLst>
              </p:cNvPr>
              <p:cNvSpPr txBox="1"/>
              <p:nvPr/>
            </p:nvSpPr>
            <p:spPr>
              <a:xfrm>
                <a:off x="2740737" y="2751794"/>
                <a:ext cx="2561919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3F20FC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E2B034-06A2-6742-B963-DE9DD27A3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737" y="2751794"/>
                <a:ext cx="2561919" cy="586699"/>
              </a:xfrm>
              <a:prstGeom prst="rect">
                <a:avLst/>
              </a:prstGeom>
              <a:blipFill>
                <a:blip r:embed="rId4"/>
                <a:stretch>
                  <a:fillRect l="-1980" t="-4255" r="-2475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9BF84D-8C03-A24D-B823-2667D0682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1587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26CDE7-0308-2746-87C2-F945DE8E83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764" y="1369219"/>
                <a:ext cx="8193974" cy="339804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Key notions: </a:t>
                </a:r>
              </a:p>
              <a:p>
                <a:pPr lvl="1"/>
                <a:r>
                  <a:rPr lang="en-US" b="1" dirty="0"/>
                  <a:t>Prior:</a:t>
                </a:r>
                <a:r>
                  <a:rPr lang="en-US" dirty="0"/>
                  <a:t> Assumptions and beliefs about key parameters of a system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b="1" dirty="0"/>
                  <a:t>Likelihood:</a:t>
                </a:r>
                <a:r>
                  <a:rPr lang="en-US" dirty="0"/>
                  <a:t> How the hidden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are connected to the observations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3F20FC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b="1" dirty="0"/>
                  <a:t>Posterior:</a:t>
                </a:r>
                <a:r>
                  <a:rPr lang="en-US" dirty="0"/>
                  <a:t> Summary of the inferences about likeliness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l-GR" dirty="0"/>
                  <a:t>.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Goal: </a:t>
                </a:r>
                <a:r>
                  <a:rPr lang="en-US" dirty="0"/>
                  <a:t>use the posterior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e>
                        <m:r>
                          <a:rPr lang="en-US" i="1">
                            <a:solidFill>
                              <a:srgbClr val="3F20FC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solidFill>
                          <a:srgbClr val="3F20F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to calculate: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Hypothesis</m:t>
                        </m:r>
                      </m:e>
                      <m:e>
                        <m:r>
                          <a:rPr lang="en-US" i="1">
                            <a:solidFill>
                              <a:srgbClr val="3F20FC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solidFill>
                          <a:srgbClr val="3F20FC"/>
                        </a:solidFill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dirty="0"/>
                  <a:t>e.g.,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26CDE7-0308-2746-87C2-F945DE8E8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764" y="1369219"/>
                <a:ext cx="8193974" cy="3398044"/>
              </a:xfrm>
              <a:blipFill>
                <a:blip r:embed="rId3"/>
                <a:stretch>
                  <a:fillRect l="-774" t="-2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892B1-ECDB-D04F-9DF6-4D75431D4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136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E2B034-06A2-6742-B963-DE9DD27A33F4}"/>
                  </a:ext>
                </a:extLst>
              </p:cNvPr>
              <p:cNvSpPr txBox="1"/>
              <p:nvPr/>
            </p:nvSpPr>
            <p:spPr>
              <a:xfrm>
                <a:off x="2740737" y="2751794"/>
                <a:ext cx="2561919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3F20FC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E2B034-06A2-6742-B963-DE9DD27A3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737" y="2751794"/>
                <a:ext cx="2561919" cy="586699"/>
              </a:xfrm>
              <a:prstGeom prst="rect">
                <a:avLst/>
              </a:prstGeom>
              <a:blipFill>
                <a:blip r:embed="rId4"/>
                <a:stretch>
                  <a:fillRect l="-1980" t="-4255" r="-2475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0EA5BE1-575F-6741-B129-5465473C6AB6}"/>
              </a:ext>
            </a:extLst>
          </p:cNvPr>
          <p:cNvSpPr/>
          <p:nvPr/>
        </p:nvSpPr>
        <p:spPr>
          <a:xfrm>
            <a:off x="4727007" y="2744537"/>
            <a:ext cx="532018" cy="270048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66792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26CDE7-0308-2746-87C2-F945DE8E83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764" y="1369219"/>
                <a:ext cx="8193974" cy="339804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Key notions: </a:t>
                </a:r>
              </a:p>
              <a:p>
                <a:pPr lvl="1"/>
                <a:r>
                  <a:rPr lang="en-US" b="1" dirty="0"/>
                  <a:t>Prior:</a:t>
                </a:r>
                <a:r>
                  <a:rPr lang="en-US" dirty="0"/>
                  <a:t> Assumptions and beliefs about key parameters of a system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b="1" dirty="0"/>
                  <a:t>Likelihood:</a:t>
                </a:r>
                <a:r>
                  <a:rPr lang="en-US" dirty="0"/>
                  <a:t> How the hidden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are connected to the observations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3F20FC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b="1" dirty="0"/>
                  <a:t>Posterior:</a:t>
                </a:r>
                <a:r>
                  <a:rPr lang="en-US" dirty="0"/>
                  <a:t> Summary of the inferences about likeliness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l-GR" dirty="0"/>
                  <a:t>.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Goal: </a:t>
                </a:r>
                <a:r>
                  <a:rPr lang="en-US" dirty="0"/>
                  <a:t>use the posterior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e>
                        <m:r>
                          <a:rPr lang="en-US" i="1">
                            <a:solidFill>
                              <a:srgbClr val="3F20FC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solidFill>
                          <a:srgbClr val="3F20F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to calculate: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Hypothesis</m:t>
                        </m:r>
                      </m:e>
                      <m:e>
                        <m:r>
                          <a:rPr lang="en-US" i="1">
                            <a:solidFill>
                              <a:srgbClr val="3F20FC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solidFill>
                          <a:srgbClr val="3F20FC"/>
                        </a:solidFill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dirty="0"/>
                  <a:t>e.g.,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26CDE7-0308-2746-87C2-F945DE8E8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764" y="1369219"/>
                <a:ext cx="8193974" cy="3398044"/>
              </a:xfrm>
              <a:blipFill>
                <a:blip r:embed="rId3"/>
                <a:stretch>
                  <a:fillRect l="-774" t="-2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892B1-ECDB-D04F-9DF6-4D75431D4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137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E2B034-06A2-6742-B963-DE9DD27A33F4}"/>
                  </a:ext>
                </a:extLst>
              </p:cNvPr>
              <p:cNvSpPr txBox="1"/>
              <p:nvPr/>
            </p:nvSpPr>
            <p:spPr>
              <a:xfrm>
                <a:off x="2740737" y="2751794"/>
                <a:ext cx="2561919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3F20FC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E2B034-06A2-6742-B963-DE9DD27A3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737" y="2751794"/>
                <a:ext cx="2561919" cy="586699"/>
              </a:xfrm>
              <a:prstGeom prst="rect">
                <a:avLst/>
              </a:prstGeom>
              <a:blipFill>
                <a:blip r:embed="rId4"/>
                <a:stretch>
                  <a:fillRect l="-1980" t="-4255" r="-2475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0EA5BE1-575F-6741-B129-5465473C6AB6}"/>
              </a:ext>
            </a:extLst>
          </p:cNvPr>
          <p:cNvSpPr/>
          <p:nvPr/>
        </p:nvSpPr>
        <p:spPr>
          <a:xfrm>
            <a:off x="4727007" y="2744537"/>
            <a:ext cx="532018" cy="270048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11BCD3D-71F6-8341-97B5-0FD7558C798E}"/>
              </a:ext>
            </a:extLst>
          </p:cNvPr>
          <p:cNvSpPr/>
          <p:nvPr/>
        </p:nvSpPr>
        <p:spPr>
          <a:xfrm>
            <a:off x="3740493" y="2718543"/>
            <a:ext cx="757574" cy="303299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2915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26CDE7-0308-2746-87C2-F945DE8E83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764" y="1369219"/>
                <a:ext cx="8193974" cy="339804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Key notions: </a:t>
                </a:r>
              </a:p>
              <a:p>
                <a:pPr lvl="1"/>
                <a:r>
                  <a:rPr lang="en-US" b="1" dirty="0"/>
                  <a:t>Prior:</a:t>
                </a:r>
                <a:r>
                  <a:rPr lang="en-US" dirty="0"/>
                  <a:t> Assumptions and beliefs about key parameters of a system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b="1" dirty="0"/>
                  <a:t>Likelihood:</a:t>
                </a:r>
                <a:r>
                  <a:rPr lang="en-US" dirty="0"/>
                  <a:t> How the hidden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are connected to the observations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3F20FC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b="1" dirty="0"/>
                  <a:t>Posterior:</a:t>
                </a:r>
                <a:r>
                  <a:rPr lang="en-US" dirty="0"/>
                  <a:t> Summary of the inferences about likeliness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l-GR" dirty="0"/>
                  <a:t>.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Goal: </a:t>
                </a:r>
                <a:r>
                  <a:rPr lang="en-US" dirty="0"/>
                  <a:t>use the posterior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e>
                        <m:r>
                          <a:rPr lang="en-US" i="1">
                            <a:solidFill>
                              <a:srgbClr val="3F20FC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solidFill>
                          <a:srgbClr val="3F20F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to calculate: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Hypothesis</m:t>
                        </m:r>
                      </m:e>
                      <m:e>
                        <m:r>
                          <a:rPr lang="en-US" i="1">
                            <a:solidFill>
                              <a:srgbClr val="3F20FC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solidFill>
                          <a:srgbClr val="3F20FC"/>
                        </a:solidFill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dirty="0"/>
                  <a:t>e.g.,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26CDE7-0308-2746-87C2-F945DE8E8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764" y="1369219"/>
                <a:ext cx="8193974" cy="3398044"/>
              </a:xfrm>
              <a:blipFill>
                <a:blip r:embed="rId3"/>
                <a:stretch>
                  <a:fillRect l="-774" t="-2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892B1-ECDB-D04F-9DF6-4D75431D4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138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E2B034-06A2-6742-B963-DE9DD27A33F4}"/>
                  </a:ext>
                </a:extLst>
              </p:cNvPr>
              <p:cNvSpPr txBox="1"/>
              <p:nvPr/>
            </p:nvSpPr>
            <p:spPr>
              <a:xfrm>
                <a:off x="2740737" y="2751794"/>
                <a:ext cx="2561919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3F20FC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E2B034-06A2-6742-B963-DE9DD27A3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737" y="2751794"/>
                <a:ext cx="2561919" cy="586699"/>
              </a:xfrm>
              <a:prstGeom prst="rect">
                <a:avLst/>
              </a:prstGeom>
              <a:blipFill>
                <a:blip r:embed="rId4"/>
                <a:stretch>
                  <a:fillRect l="-1980" t="-4255" r="-2475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0EA5BE1-575F-6741-B129-5465473C6AB6}"/>
              </a:ext>
            </a:extLst>
          </p:cNvPr>
          <p:cNvSpPr/>
          <p:nvPr/>
        </p:nvSpPr>
        <p:spPr>
          <a:xfrm>
            <a:off x="4727007" y="2744537"/>
            <a:ext cx="532018" cy="270048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11BCD3D-71F6-8341-97B5-0FD7558C798E}"/>
              </a:ext>
            </a:extLst>
          </p:cNvPr>
          <p:cNvSpPr/>
          <p:nvPr/>
        </p:nvSpPr>
        <p:spPr>
          <a:xfrm>
            <a:off x="3740493" y="2718543"/>
            <a:ext cx="757574" cy="303299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1827FC-6433-704F-A0CF-4B6DC2F407F1}"/>
              </a:ext>
            </a:extLst>
          </p:cNvPr>
          <p:cNvSpPr/>
          <p:nvPr/>
        </p:nvSpPr>
        <p:spPr>
          <a:xfrm>
            <a:off x="2761841" y="2895131"/>
            <a:ext cx="757574" cy="303299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21290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26CDE7-0308-2746-87C2-F945DE8E83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764" y="1369219"/>
                <a:ext cx="8193974" cy="339804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Key notions: </a:t>
                </a:r>
              </a:p>
              <a:p>
                <a:pPr lvl="1"/>
                <a:r>
                  <a:rPr lang="en-US" b="1" dirty="0"/>
                  <a:t>Prior:</a:t>
                </a:r>
                <a:r>
                  <a:rPr lang="en-US" dirty="0"/>
                  <a:t> Assumptions and beliefs about key parameters of a system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b="1" dirty="0"/>
                  <a:t>Likelihood:</a:t>
                </a:r>
                <a:r>
                  <a:rPr lang="en-US" dirty="0"/>
                  <a:t> How the hidden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are connected to the observations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3F20FC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b="1" dirty="0"/>
                  <a:t>Posterior:</a:t>
                </a:r>
                <a:r>
                  <a:rPr lang="en-US" dirty="0"/>
                  <a:t> Summary of the inferences about likeliness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l-GR" dirty="0"/>
                  <a:t>.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Goal: </a:t>
                </a:r>
                <a:r>
                  <a:rPr lang="en-US" dirty="0"/>
                  <a:t>use the posterior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e>
                        <m:r>
                          <a:rPr lang="en-US" i="1">
                            <a:solidFill>
                              <a:srgbClr val="3F20FC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solidFill>
                          <a:srgbClr val="3F20F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to calculate: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Hypothesis</m:t>
                        </m:r>
                      </m:e>
                      <m:e>
                        <m:r>
                          <a:rPr lang="en-US" i="1">
                            <a:solidFill>
                              <a:srgbClr val="3F20FC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solidFill>
                          <a:srgbClr val="3F20FC"/>
                        </a:solidFill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dirty="0"/>
                  <a:t>e.g.,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26CDE7-0308-2746-87C2-F945DE8E8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764" y="1369219"/>
                <a:ext cx="8193974" cy="3398044"/>
              </a:xfrm>
              <a:blipFill>
                <a:blip r:embed="rId3"/>
                <a:stretch>
                  <a:fillRect l="-774" t="-2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892B1-ECDB-D04F-9DF6-4D75431D4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139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E2B034-06A2-6742-B963-DE9DD27A33F4}"/>
                  </a:ext>
                </a:extLst>
              </p:cNvPr>
              <p:cNvSpPr txBox="1"/>
              <p:nvPr/>
            </p:nvSpPr>
            <p:spPr>
              <a:xfrm>
                <a:off x="2740737" y="2751794"/>
                <a:ext cx="2561919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3F20FC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3F20FC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E2B034-06A2-6742-B963-DE9DD27A3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737" y="2751794"/>
                <a:ext cx="2561919" cy="586699"/>
              </a:xfrm>
              <a:prstGeom prst="rect">
                <a:avLst/>
              </a:prstGeom>
              <a:blipFill>
                <a:blip r:embed="rId4"/>
                <a:stretch>
                  <a:fillRect l="-1980" t="-4255" r="-2475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0EA5BE1-575F-6741-B129-5465473C6AB6}"/>
              </a:ext>
            </a:extLst>
          </p:cNvPr>
          <p:cNvSpPr/>
          <p:nvPr/>
        </p:nvSpPr>
        <p:spPr>
          <a:xfrm>
            <a:off x="4727007" y="2744537"/>
            <a:ext cx="532018" cy="270048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11BCD3D-71F6-8341-97B5-0FD7558C798E}"/>
              </a:ext>
            </a:extLst>
          </p:cNvPr>
          <p:cNvSpPr/>
          <p:nvPr/>
        </p:nvSpPr>
        <p:spPr>
          <a:xfrm>
            <a:off x="3740493" y="2718543"/>
            <a:ext cx="757574" cy="303299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1827FC-6433-704F-A0CF-4B6DC2F407F1}"/>
              </a:ext>
            </a:extLst>
          </p:cNvPr>
          <p:cNvSpPr/>
          <p:nvPr/>
        </p:nvSpPr>
        <p:spPr>
          <a:xfrm>
            <a:off x="2761841" y="2895131"/>
            <a:ext cx="757574" cy="303299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191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0CC6-6CAE-A945-8288-58851A76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6AEDB-6637-194C-8766-ED13770E6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8" y="1369218"/>
            <a:ext cx="8126731" cy="3500437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prediction</a:t>
            </a:r>
            <a:r>
              <a:rPr lang="en-US" dirty="0"/>
              <a:t> about how the world will behave </a:t>
            </a:r>
            <a:r>
              <a:rPr lang="en-US" b="1" dirty="0"/>
              <a:t>if our idea is correct</a:t>
            </a:r>
          </a:p>
          <a:p>
            <a:r>
              <a:rPr lang="en-US" dirty="0"/>
              <a:t>Worded as an </a:t>
            </a:r>
            <a:r>
              <a:rPr lang="en-US" b="1" dirty="0"/>
              <a:t>if-then</a:t>
            </a:r>
            <a:r>
              <a:rPr lang="en-US" dirty="0"/>
              <a:t> statement</a:t>
            </a:r>
          </a:p>
          <a:p>
            <a:r>
              <a:rPr lang="en-US" dirty="0"/>
              <a:t>A hypothesis is a </a:t>
            </a:r>
            <a:r>
              <a:rPr lang="en-US" b="1" dirty="0"/>
              <a:t>testable</a:t>
            </a:r>
            <a:r>
              <a:rPr lang="en-US" dirty="0"/>
              <a:t> prediction</a:t>
            </a:r>
          </a:p>
          <a:p>
            <a:r>
              <a:rPr lang="en-US" dirty="0"/>
              <a:t>A hypothesis is a </a:t>
            </a:r>
            <a:r>
              <a:rPr lang="en-US" b="1" dirty="0"/>
              <a:t>falsifiable</a:t>
            </a:r>
            <a:r>
              <a:rPr lang="en-US" dirty="0"/>
              <a:t> statement</a:t>
            </a:r>
          </a:p>
          <a:p>
            <a:endParaRPr lang="en-US" dirty="0"/>
          </a:p>
          <a:p>
            <a:r>
              <a:rPr lang="en-US" dirty="0"/>
              <a:t>Terminology: </a:t>
            </a:r>
          </a:p>
          <a:p>
            <a:pPr lvl="1"/>
            <a:r>
              <a:rPr lang="en-US" dirty="0"/>
              <a:t>A hypothesis is </a:t>
            </a:r>
            <a:r>
              <a:rPr lang="en-US" b="1" dirty="0"/>
              <a:t>never “proved” </a:t>
            </a:r>
          </a:p>
          <a:p>
            <a:pPr lvl="1"/>
            <a:r>
              <a:rPr lang="en-US" dirty="0"/>
              <a:t>But it could be </a:t>
            </a:r>
            <a:r>
              <a:rPr lang="en-US" b="1" dirty="0"/>
              <a:t>“supported”</a:t>
            </a:r>
            <a:r>
              <a:rPr lang="en-US" dirty="0"/>
              <a:t> by the evidence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3981D2-B06C-3F48-BCB6-BEF755DF2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47" y="2263452"/>
            <a:ext cx="2651759" cy="233235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ED258DE-06CB-494E-8A8F-000B907D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6781771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C68B1875-F468-4E41-B54A-A9BAB32D89BB}"/>
              </a:ext>
            </a:extLst>
          </p:cNvPr>
          <p:cNvGraphicFramePr>
            <a:graphicFrameLocks/>
          </p:cNvGraphicFramePr>
          <p:nvPr/>
        </p:nvGraphicFramePr>
        <p:xfrm>
          <a:off x="6855173" y="566754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15057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32F91-981E-5A41-A6F8-E70BE554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140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/>
              <p:nvPr/>
            </p:nvSpPr>
            <p:spPr>
              <a:xfrm>
                <a:off x="1717457" y="1261354"/>
                <a:ext cx="18540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457" y="1261354"/>
                <a:ext cx="185409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55337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C68B1875-F468-4E41-B54A-A9BAB32D89BB}"/>
              </a:ext>
            </a:extLst>
          </p:cNvPr>
          <p:cNvGraphicFramePr>
            <a:graphicFrameLocks/>
          </p:cNvGraphicFramePr>
          <p:nvPr/>
        </p:nvGraphicFramePr>
        <p:xfrm>
          <a:off x="6855173" y="566754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15057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32F91-981E-5A41-A6F8-E70BE554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141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/>
              <p:nvPr/>
            </p:nvSpPr>
            <p:spPr>
              <a:xfrm>
                <a:off x="1717457" y="1261354"/>
                <a:ext cx="18540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457" y="1261354"/>
                <a:ext cx="185409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91632-F5DE-5D4E-883A-00E3E138C03A}"/>
              </a:ext>
            </a:extLst>
          </p:cNvPr>
          <p:cNvGrpSpPr/>
          <p:nvPr/>
        </p:nvGrpSpPr>
        <p:grpSpPr>
          <a:xfrm>
            <a:off x="256600" y="1954914"/>
            <a:ext cx="1297959" cy="2206720"/>
            <a:chOff x="98438" y="1960264"/>
            <a:chExt cx="1297959" cy="2206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CBAD9C-D786-A240-B6DD-CCC52AC49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2662" r="50000"/>
            <a:stretch/>
          </p:blipFill>
          <p:spPr>
            <a:xfrm>
              <a:off x="174511" y="1960264"/>
              <a:ext cx="1221886" cy="1077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F2E8A3-89AA-684B-B0E5-6BB3BD84C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2662" r="50000"/>
            <a:stretch/>
          </p:blipFill>
          <p:spPr>
            <a:xfrm>
              <a:off x="174511" y="3089884"/>
              <a:ext cx="1221886" cy="1077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79D707-0BEB-2647-9C7B-486D2FF5B878}"/>
                </a:ext>
              </a:extLst>
            </p:cNvPr>
            <p:cNvSpPr/>
            <p:nvPr/>
          </p:nvSpPr>
          <p:spPr>
            <a:xfrm>
              <a:off x="112586" y="2471667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Ⓐ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9D8977-658E-904F-A1B9-CF4321BE7B38}"/>
                </a:ext>
              </a:extLst>
            </p:cNvPr>
            <p:cNvSpPr/>
            <p:nvPr/>
          </p:nvSpPr>
          <p:spPr>
            <a:xfrm>
              <a:off x="98438" y="3608799"/>
              <a:ext cx="3834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550855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C68B1875-F468-4E41-B54A-A9BAB32D89BB}"/>
              </a:ext>
            </a:extLst>
          </p:cNvPr>
          <p:cNvGraphicFramePr>
            <a:graphicFrameLocks/>
          </p:cNvGraphicFramePr>
          <p:nvPr/>
        </p:nvGraphicFramePr>
        <p:xfrm>
          <a:off x="6855173" y="566754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15057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32F91-981E-5A41-A6F8-E70BE554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142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284268-55D5-B646-9BC0-05AB64B8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3" y="2093139"/>
            <a:ext cx="624376" cy="862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DE61AF-F71F-FA43-BCEF-A18F972E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7617" y="3231960"/>
            <a:ext cx="622397" cy="862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/>
              <p:nvPr/>
            </p:nvSpPr>
            <p:spPr>
              <a:xfrm>
                <a:off x="1717457" y="1261354"/>
                <a:ext cx="18540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457" y="1261354"/>
                <a:ext cx="185409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91632-F5DE-5D4E-883A-00E3E138C03A}"/>
              </a:ext>
            </a:extLst>
          </p:cNvPr>
          <p:cNvGrpSpPr/>
          <p:nvPr/>
        </p:nvGrpSpPr>
        <p:grpSpPr>
          <a:xfrm>
            <a:off x="256600" y="1954914"/>
            <a:ext cx="1297959" cy="2206720"/>
            <a:chOff x="98438" y="1960264"/>
            <a:chExt cx="1297959" cy="2206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CBAD9C-D786-A240-B6DD-CCC52AC49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2662" r="50000"/>
            <a:stretch/>
          </p:blipFill>
          <p:spPr>
            <a:xfrm>
              <a:off x="174511" y="1960264"/>
              <a:ext cx="1221886" cy="1077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F2E8A3-89AA-684B-B0E5-6BB3BD84C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2662" r="50000"/>
            <a:stretch/>
          </p:blipFill>
          <p:spPr>
            <a:xfrm>
              <a:off x="174511" y="3089884"/>
              <a:ext cx="1221886" cy="1077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79D707-0BEB-2647-9C7B-486D2FF5B878}"/>
                </a:ext>
              </a:extLst>
            </p:cNvPr>
            <p:cNvSpPr/>
            <p:nvPr/>
          </p:nvSpPr>
          <p:spPr>
            <a:xfrm>
              <a:off x="112586" y="2471667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Ⓐ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9D8977-658E-904F-A1B9-CF4321BE7B38}"/>
                </a:ext>
              </a:extLst>
            </p:cNvPr>
            <p:cNvSpPr/>
            <p:nvPr/>
          </p:nvSpPr>
          <p:spPr>
            <a:xfrm>
              <a:off x="98438" y="3608799"/>
              <a:ext cx="3834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5493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C68B1875-F468-4E41-B54A-A9BAB32D89BB}"/>
              </a:ext>
            </a:extLst>
          </p:cNvPr>
          <p:cNvGraphicFramePr>
            <a:graphicFrameLocks/>
          </p:cNvGraphicFramePr>
          <p:nvPr/>
        </p:nvGraphicFramePr>
        <p:xfrm>
          <a:off x="6855173" y="566754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15057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32F91-981E-5A41-A6F8-E70BE554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143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284268-55D5-B646-9BC0-05AB64B8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3" y="2093139"/>
            <a:ext cx="624376" cy="862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DE61AF-F71F-FA43-BCEF-A18F972E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7617" y="3231960"/>
            <a:ext cx="622397" cy="862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/>
              <p:nvPr/>
            </p:nvSpPr>
            <p:spPr>
              <a:xfrm>
                <a:off x="1717457" y="1261354"/>
                <a:ext cx="18540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457" y="1261354"/>
                <a:ext cx="185409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51235B42-FCDF-FF4A-8636-1132C42EC375}"/>
              </a:ext>
            </a:extLst>
          </p:cNvPr>
          <p:cNvGrpSpPr/>
          <p:nvPr/>
        </p:nvGrpSpPr>
        <p:grpSpPr>
          <a:xfrm rot="21190522">
            <a:off x="1102067" y="2766457"/>
            <a:ext cx="1081611" cy="1364801"/>
            <a:chOff x="948856" y="2794484"/>
            <a:chExt cx="1365369" cy="1364801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55B0F2A-0ACC-4F45-B87E-09A31366F8B1}"/>
                </a:ext>
              </a:extLst>
            </p:cNvPr>
            <p:cNvSpPr/>
            <p:nvPr/>
          </p:nvSpPr>
          <p:spPr>
            <a:xfrm rot="21229745" flipH="1" flipV="1">
              <a:off x="948856" y="3927747"/>
              <a:ext cx="1282529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EA143D8-4A40-DE4B-8174-BDED0A941471}"/>
                </a:ext>
              </a:extLst>
            </p:cNvPr>
            <p:cNvSpPr/>
            <p:nvPr/>
          </p:nvSpPr>
          <p:spPr>
            <a:xfrm rot="21229745" flipH="1" flipV="1">
              <a:off x="1083200" y="2794484"/>
              <a:ext cx="1231025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91632-F5DE-5D4E-883A-00E3E138C03A}"/>
              </a:ext>
            </a:extLst>
          </p:cNvPr>
          <p:cNvGrpSpPr/>
          <p:nvPr/>
        </p:nvGrpSpPr>
        <p:grpSpPr>
          <a:xfrm>
            <a:off x="256600" y="1954914"/>
            <a:ext cx="1297959" cy="2206720"/>
            <a:chOff x="98438" y="1960264"/>
            <a:chExt cx="1297959" cy="2206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CBAD9C-D786-A240-B6DD-CCC52AC49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2662" r="50000"/>
            <a:stretch/>
          </p:blipFill>
          <p:spPr>
            <a:xfrm>
              <a:off x="174511" y="1960264"/>
              <a:ext cx="1221886" cy="1077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F2E8A3-89AA-684B-B0E5-6BB3BD84C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2662" r="50000"/>
            <a:stretch/>
          </p:blipFill>
          <p:spPr>
            <a:xfrm>
              <a:off x="174511" y="3089884"/>
              <a:ext cx="1221886" cy="1077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79D707-0BEB-2647-9C7B-486D2FF5B878}"/>
                </a:ext>
              </a:extLst>
            </p:cNvPr>
            <p:cNvSpPr/>
            <p:nvPr/>
          </p:nvSpPr>
          <p:spPr>
            <a:xfrm>
              <a:off x="112586" y="2471667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Ⓐ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9D8977-658E-904F-A1B9-CF4321BE7B38}"/>
                </a:ext>
              </a:extLst>
            </p:cNvPr>
            <p:cNvSpPr/>
            <p:nvPr/>
          </p:nvSpPr>
          <p:spPr>
            <a:xfrm>
              <a:off x="98438" y="3608799"/>
              <a:ext cx="3834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80269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C68B1875-F468-4E41-B54A-A9BAB32D89BB}"/>
              </a:ext>
            </a:extLst>
          </p:cNvPr>
          <p:cNvGraphicFramePr>
            <a:graphicFrameLocks/>
          </p:cNvGraphicFramePr>
          <p:nvPr/>
        </p:nvGraphicFramePr>
        <p:xfrm>
          <a:off x="6855173" y="566754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15057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32F91-981E-5A41-A6F8-E70BE554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144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284268-55D5-B646-9BC0-05AB64B8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3" y="2093139"/>
            <a:ext cx="624376" cy="862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DE61AF-F71F-FA43-BCEF-A18F972E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7617" y="3231960"/>
            <a:ext cx="622397" cy="862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/>
              <p:nvPr/>
            </p:nvSpPr>
            <p:spPr>
              <a:xfrm>
                <a:off x="1717457" y="1261354"/>
                <a:ext cx="18540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457" y="1261354"/>
                <a:ext cx="185409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/>
              <p:nvPr/>
            </p:nvSpPr>
            <p:spPr>
              <a:xfrm>
                <a:off x="1831333" y="2585172"/>
                <a:ext cx="95827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0, 1, 1, 0,…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333" y="2585172"/>
                <a:ext cx="958275" cy="246221"/>
              </a:xfrm>
              <a:prstGeom prst="rect">
                <a:avLst/>
              </a:prstGeom>
              <a:blipFill>
                <a:blip r:embed="rId7"/>
                <a:stretch>
                  <a:fillRect l="-5263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/>
              <p:nvPr/>
            </p:nvSpPr>
            <p:spPr>
              <a:xfrm>
                <a:off x="1831786" y="3722283"/>
                <a:ext cx="9590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0, 0, 1,…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786" y="3722283"/>
                <a:ext cx="959044" cy="246221"/>
              </a:xfrm>
              <a:prstGeom prst="rect">
                <a:avLst/>
              </a:prstGeom>
              <a:blipFill>
                <a:blip r:embed="rId8"/>
                <a:stretch>
                  <a:fillRect l="-526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51235B42-FCDF-FF4A-8636-1132C42EC375}"/>
              </a:ext>
            </a:extLst>
          </p:cNvPr>
          <p:cNvGrpSpPr/>
          <p:nvPr/>
        </p:nvGrpSpPr>
        <p:grpSpPr>
          <a:xfrm rot="21190522">
            <a:off x="1102067" y="2766457"/>
            <a:ext cx="1081611" cy="1364801"/>
            <a:chOff x="948856" y="2794484"/>
            <a:chExt cx="1365369" cy="1364801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55B0F2A-0ACC-4F45-B87E-09A31366F8B1}"/>
                </a:ext>
              </a:extLst>
            </p:cNvPr>
            <p:cNvSpPr/>
            <p:nvPr/>
          </p:nvSpPr>
          <p:spPr>
            <a:xfrm rot="21229745" flipH="1" flipV="1">
              <a:off x="948856" y="3927747"/>
              <a:ext cx="1282529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EA143D8-4A40-DE4B-8174-BDED0A941471}"/>
                </a:ext>
              </a:extLst>
            </p:cNvPr>
            <p:cNvSpPr/>
            <p:nvPr/>
          </p:nvSpPr>
          <p:spPr>
            <a:xfrm rot="21229745" flipH="1" flipV="1">
              <a:off x="1083200" y="2794484"/>
              <a:ext cx="1231025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91632-F5DE-5D4E-883A-00E3E138C03A}"/>
              </a:ext>
            </a:extLst>
          </p:cNvPr>
          <p:cNvGrpSpPr/>
          <p:nvPr/>
        </p:nvGrpSpPr>
        <p:grpSpPr>
          <a:xfrm>
            <a:off x="256600" y="1954914"/>
            <a:ext cx="1297959" cy="2206720"/>
            <a:chOff x="98438" y="1960264"/>
            <a:chExt cx="1297959" cy="2206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CBAD9C-D786-A240-B6DD-CCC52AC49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2662" r="50000"/>
            <a:stretch/>
          </p:blipFill>
          <p:spPr>
            <a:xfrm>
              <a:off x="174511" y="1960264"/>
              <a:ext cx="1221886" cy="1077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F2E8A3-89AA-684B-B0E5-6BB3BD84C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2662" r="50000"/>
            <a:stretch/>
          </p:blipFill>
          <p:spPr>
            <a:xfrm>
              <a:off x="174511" y="3089884"/>
              <a:ext cx="1221886" cy="1077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79D707-0BEB-2647-9C7B-486D2FF5B878}"/>
                </a:ext>
              </a:extLst>
            </p:cNvPr>
            <p:cNvSpPr/>
            <p:nvPr/>
          </p:nvSpPr>
          <p:spPr>
            <a:xfrm>
              <a:off x="112586" y="2471667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Ⓐ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9D8977-658E-904F-A1B9-CF4321BE7B38}"/>
                </a:ext>
              </a:extLst>
            </p:cNvPr>
            <p:cNvSpPr/>
            <p:nvPr/>
          </p:nvSpPr>
          <p:spPr>
            <a:xfrm>
              <a:off x="98438" y="3608799"/>
              <a:ext cx="3834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492836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C68B1875-F468-4E41-B54A-A9BAB32D89BB}"/>
              </a:ext>
            </a:extLst>
          </p:cNvPr>
          <p:cNvGraphicFramePr>
            <a:graphicFrameLocks/>
          </p:cNvGraphicFramePr>
          <p:nvPr/>
        </p:nvGraphicFramePr>
        <p:xfrm>
          <a:off x="6855173" y="566754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15057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32F91-981E-5A41-A6F8-E70BE554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145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284268-55D5-B646-9BC0-05AB64B8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3" y="2093139"/>
            <a:ext cx="624376" cy="862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DE61AF-F71F-FA43-BCEF-A18F972E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7617" y="3231960"/>
            <a:ext cx="622397" cy="862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/>
              <p:nvPr/>
            </p:nvSpPr>
            <p:spPr>
              <a:xfrm>
                <a:off x="1775298" y="2210768"/>
                <a:ext cx="16218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298" y="2210768"/>
                <a:ext cx="1621854" cy="246221"/>
              </a:xfrm>
              <a:prstGeom prst="rect">
                <a:avLst/>
              </a:prstGeom>
              <a:blipFill>
                <a:blip r:embed="rId4"/>
                <a:stretch>
                  <a:fillRect l="-2344" r="-3906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/>
              <p:nvPr/>
            </p:nvSpPr>
            <p:spPr>
              <a:xfrm>
                <a:off x="1717457" y="1261354"/>
                <a:ext cx="18540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457" y="1261354"/>
                <a:ext cx="185409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/>
              <p:nvPr/>
            </p:nvSpPr>
            <p:spPr>
              <a:xfrm>
                <a:off x="1773373" y="3315086"/>
                <a:ext cx="162736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373" y="3315086"/>
                <a:ext cx="1627369" cy="246221"/>
              </a:xfrm>
              <a:prstGeom prst="rect">
                <a:avLst/>
              </a:prstGeom>
              <a:blipFill>
                <a:blip r:embed="rId6"/>
                <a:stretch>
                  <a:fillRect l="-3101" r="-3876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/>
              <p:nvPr/>
            </p:nvSpPr>
            <p:spPr>
              <a:xfrm>
                <a:off x="1831333" y="2585172"/>
                <a:ext cx="95827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0, 1, 1, 0,…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333" y="2585172"/>
                <a:ext cx="958275" cy="246221"/>
              </a:xfrm>
              <a:prstGeom prst="rect">
                <a:avLst/>
              </a:prstGeom>
              <a:blipFill>
                <a:blip r:embed="rId7"/>
                <a:stretch>
                  <a:fillRect l="-5263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/>
              <p:nvPr/>
            </p:nvSpPr>
            <p:spPr>
              <a:xfrm>
                <a:off x="1831786" y="3722283"/>
                <a:ext cx="9590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0, 0, 1,…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786" y="3722283"/>
                <a:ext cx="959044" cy="246221"/>
              </a:xfrm>
              <a:prstGeom prst="rect">
                <a:avLst/>
              </a:prstGeom>
              <a:blipFill>
                <a:blip r:embed="rId8"/>
                <a:stretch>
                  <a:fillRect l="-526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51235B42-FCDF-FF4A-8636-1132C42EC375}"/>
              </a:ext>
            </a:extLst>
          </p:cNvPr>
          <p:cNvGrpSpPr/>
          <p:nvPr/>
        </p:nvGrpSpPr>
        <p:grpSpPr>
          <a:xfrm rot="21190522">
            <a:off x="1102067" y="2766457"/>
            <a:ext cx="1081611" cy="1364801"/>
            <a:chOff x="948856" y="2794484"/>
            <a:chExt cx="1365369" cy="1364801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55B0F2A-0ACC-4F45-B87E-09A31366F8B1}"/>
                </a:ext>
              </a:extLst>
            </p:cNvPr>
            <p:cNvSpPr/>
            <p:nvPr/>
          </p:nvSpPr>
          <p:spPr>
            <a:xfrm rot="21229745" flipH="1" flipV="1">
              <a:off x="948856" y="3927747"/>
              <a:ext cx="1282529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EA143D8-4A40-DE4B-8174-BDED0A941471}"/>
                </a:ext>
              </a:extLst>
            </p:cNvPr>
            <p:cNvSpPr/>
            <p:nvPr/>
          </p:nvSpPr>
          <p:spPr>
            <a:xfrm rot="21229745" flipH="1" flipV="1">
              <a:off x="1083200" y="2794484"/>
              <a:ext cx="1231025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91632-F5DE-5D4E-883A-00E3E138C03A}"/>
              </a:ext>
            </a:extLst>
          </p:cNvPr>
          <p:cNvGrpSpPr/>
          <p:nvPr/>
        </p:nvGrpSpPr>
        <p:grpSpPr>
          <a:xfrm>
            <a:off x="256600" y="1954914"/>
            <a:ext cx="1297959" cy="2206720"/>
            <a:chOff x="98438" y="1960264"/>
            <a:chExt cx="1297959" cy="2206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CBAD9C-D786-A240-B6DD-CCC52AC49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2662" r="50000"/>
            <a:stretch/>
          </p:blipFill>
          <p:spPr>
            <a:xfrm>
              <a:off x="174511" y="1960264"/>
              <a:ext cx="1221886" cy="1077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F2E8A3-89AA-684B-B0E5-6BB3BD84C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2662" r="50000"/>
            <a:stretch/>
          </p:blipFill>
          <p:spPr>
            <a:xfrm>
              <a:off x="174511" y="3089884"/>
              <a:ext cx="1221886" cy="1077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79D707-0BEB-2647-9C7B-486D2FF5B878}"/>
                </a:ext>
              </a:extLst>
            </p:cNvPr>
            <p:cNvSpPr/>
            <p:nvPr/>
          </p:nvSpPr>
          <p:spPr>
            <a:xfrm>
              <a:off x="112586" y="2471667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Ⓐ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9D8977-658E-904F-A1B9-CF4321BE7B38}"/>
                </a:ext>
              </a:extLst>
            </p:cNvPr>
            <p:cNvSpPr/>
            <p:nvPr/>
          </p:nvSpPr>
          <p:spPr>
            <a:xfrm>
              <a:off x="98438" y="3608799"/>
              <a:ext cx="3834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200808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C68B1875-F468-4E41-B54A-A9BAB32D89BB}"/>
              </a:ext>
            </a:extLst>
          </p:cNvPr>
          <p:cNvGraphicFramePr>
            <a:graphicFrameLocks/>
          </p:cNvGraphicFramePr>
          <p:nvPr/>
        </p:nvGraphicFramePr>
        <p:xfrm>
          <a:off x="6855173" y="566754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15057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32F91-981E-5A41-A6F8-E70BE554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146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284268-55D5-B646-9BC0-05AB64B8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3" y="2093139"/>
            <a:ext cx="624376" cy="862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DE61AF-F71F-FA43-BCEF-A18F972E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7617" y="3231960"/>
            <a:ext cx="622397" cy="862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/>
              <p:nvPr/>
            </p:nvSpPr>
            <p:spPr>
              <a:xfrm>
                <a:off x="1775298" y="2210768"/>
                <a:ext cx="16218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298" y="2210768"/>
                <a:ext cx="1621854" cy="246221"/>
              </a:xfrm>
              <a:prstGeom prst="rect">
                <a:avLst/>
              </a:prstGeom>
              <a:blipFill>
                <a:blip r:embed="rId4"/>
                <a:stretch>
                  <a:fillRect l="-2344" r="-3906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/>
              <p:nvPr/>
            </p:nvSpPr>
            <p:spPr>
              <a:xfrm>
                <a:off x="1717457" y="1261354"/>
                <a:ext cx="18540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457" y="1261354"/>
                <a:ext cx="185409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/>
              <p:nvPr/>
            </p:nvSpPr>
            <p:spPr>
              <a:xfrm>
                <a:off x="1773373" y="3315086"/>
                <a:ext cx="162736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373" y="3315086"/>
                <a:ext cx="1627369" cy="246221"/>
              </a:xfrm>
              <a:prstGeom prst="rect">
                <a:avLst/>
              </a:prstGeom>
              <a:blipFill>
                <a:blip r:embed="rId6"/>
                <a:stretch>
                  <a:fillRect l="-3101" r="-3876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/>
              <p:nvPr/>
            </p:nvSpPr>
            <p:spPr>
              <a:xfrm>
                <a:off x="1831333" y="2585172"/>
                <a:ext cx="95827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0, 1, 1, 0,…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333" y="2585172"/>
                <a:ext cx="958275" cy="246221"/>
              </a:xfrm>
              <a:prstGeom prst="rect">
                <a:avLst/>
              </a:prstGeom>
              <a:blipFill>
                <a:blip r:embed="rId7"/>
                <a:stretch>
                  <a:fillRect l="-5263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/>
              <p:nvPr/>
            </p:nvSpPr>
            <p:spPr>
              <a:xfrm>
                <a:off x="1831786" y="3722283"/>
                <a:ext cx="9590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0, 0, 1,…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786" y="3722283"/>
                <a:ext cx="959044" cy="246221"/>
              </a:xfrm>
              <a:prstGeom prst="rect">
                <a:avLst/>
              </a:prstGeom>
              <a:blipFill>
                <a:blip r:embed="rId8"/>
                <a:stretch>
                  <a:fillRect l="-526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51235B42-FCDF-FF4A-8636-1132C42EC375}"/>
              </a:ext>
            </a:extLst>
          </p:cNvPr>
          <p:cNvGrpSpPr/>
          <p:nvPr/>
        </p:nvGrpSpPr>
        <p:grpSpPr>
          <a:xfrm rot="21190522">
            <a:off x="1102067" y="2766457"/>
            <a:ext cx="1081611" cy="1364801"/>
            <a:chOff x="948856" y="2794484"/>
            <a:chExt cx="1365369" cy="1364801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55B0F2A-0ACC-4F45-B87E-09A31366F8B1}"/>
                </a:ext>
              </a:extLst>
            </p:cNvPr>
            <p:cNvSpPr/>
            <p:nvPr/>
          </p:nvSpPr>
          <p:spPr>
            <a:xfrm rot="21229745" flipH="1" flipV="1">
              <a:off x="948856" y="3927747"/>
              <a:ext cx="1282529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EA143D8-4A40-DE4B-8174-BDED0A941471}"/>
                </a:ext>
              </a:extLst>
            </p:cNvPr>
            <p:cNvSpPr/>
            <p:nvPr/>
          </p:nvSpPr>
          <p:spPr>
            <a:xfrm rot="21229745" flipH="1" flipV="1">
              <a:off x="1083200" y="2794484"/>
              <a:ext cx="1231025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91632-F5DE-5D4E-883A-00E3E138C03A}"/>
              </a:ext>
            </a:extLst>
          </p:cNvPr>
          <p:cNvGrpSpPr/>
          <p:nvPr/>
        </p:nvGrpSpPr>
        <p:grpSpPr>
          <a:xfrm>
            <a:off x="256600" y="1954914"/>
            <a:ext cx="1297959" cy="2206720"/>
            <a:chOff x="98438" y="1960264"/>
            <a:chExt cx="1297959" cy="2206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CBAD9C-D786-A240-B6DD-CCC52AC49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2662" r="50000"/>
            <a:stretch/>
          </p:blipFill>
          <p:spPr>
            <a:xfrm>
              <a:off x="174511" y="1960264"/>
              <a:ext cx="1221886" cy="1077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F2E8A3-89AA-684B-B0E5-6BB3BD84C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2662" r="50000"/>
            <a:stretch/>
          </p:blipFill>
          <p:spPr>
            <a:xfrm>
              <a:off x="174511" y="3089884"/>
              <a:ext cx="1221886" cy="1077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79D707-0BEB-2647-9C7B-486D2FF5B878}"/>
                </a:ext>
              </a:extLst>
            </p:cNvPr>
            <p:cNvSpPr/>
            <p:nvPr/>
          </p:nvSpPr>
          <p:spPr>
            <a:xfrm>
              <a:off x="112586" y="2471667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Ⓐ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9D8977-658E-904F-A1B9-CF4321BE7B38}"/>
                </a:ext>
              </a:extLst>
            </p:cNvPr>
            <p:cNvSpPr/>
            <p:nvPr/>
          </p:nvSpPr>
          <p:spPr>
            <a:xfrm>
              <a:off x="98438" y="3608799"/>
              <a:ext cx="3834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Ⓑ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6D8A24C-DF60-6F40-B766-687A5064E829}"/>
              </a:ext>
            </a:extLst>
          </p:cNvPr>
          <p:cNvGrpSpPr/>
          <p:nvPr/>
        </p:nvGrpSpPr>
        <p:grpSpPr>
          <a:xfrm>
            <a:off x="1811397" y="4225643"/>
            <a:ext cx="1220329" cy="463346"/>
            <a:chOff x="1811397" y="4225643"/>
            <a:chExt cx="1220329" cy="4633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0E8438B-528B-9B43-AD7A-E6C76DBDAC6E}"/>
                    </a:ext>
                  </a:extLst>
                </p:cNvPr>
                <p:cNvSpPr/>
                <p:nvPr/>
              </p:nvSpPr>
              <p:spPr>
                <a:xfrm>
                  <a:off x="2066546" y="4381212"/>
                  <a:ext cx="78277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 smtClean="0">
                                <a:solidFill>
                                  <a:srgbClr val="3F20FC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14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0E8438B-528B-9B43-AD7A-E6C76DBDAC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6546" y="4381212"/>
                  <a:ext cx="782778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17CC9213-61D7-EA49-9A30-1912D0C87CC9}"/>
                </a:ext>
              </a:extLst>
            </p:cNvPr>
            <p:cNvSpPr/>
            <p:nvPr/>
          </p:nvSpPr>
          <p:spPr>
            <a:xfrm rot="16200000">
              <a:off x="2348147" y="3688893"/>
              <a:ext cx="146830" cy="1220329"/>
            </a:xfrm>
            <a:prstGeom prst="leftBrace">
              <a:avLst>
                <a:gd name="adj1" fmla="val 92076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202871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C68B1875-F468-4E41-B54A-A9BAB32D89BB}"/>
              </a:ext>
            </a:extLst>
          </p:cNvPr>
          <p:cNvGraphicFramePr>
            <a:graphicFrameLocks/>
          </p:cNvGraphicFramePr>
          <p:nvPr/>
        </p:nvGraphicFramePr>
        <p:xfrm>
          <a:off x="6855173" y="566754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15057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32F91-981E-5A41-A6F8-E70BE554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147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284268-55D5-B646-9BC0-05AB64B8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3" y="2093139"/>
            <a:ext cx="624376" cy="862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DE61AF-F71F-FA43-BCEF-A18F972E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7617" y="3231960"/>
            <a:ext cx="622397" cy="862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/>
              <p:nvPr/>
            </p:nvSpPr>
            <p:spPr>
              <a:xfrm>
                <a:off x="1775298" y="2210768"/>
                <a:ext cx="16218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298" y="2210768"/>
                <a:ext cx="1621854" cy="246221"/>
              </a:xfrm>
              <a:prstGeom prst="rect">
                <a:avLst/>
              </a:prstGeom>
              <a:blipFill>
                <a:blip r:embed="rId4"/>
                <a:stretch>
                  <a:fillRect l="-2344" r="-3906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/>
              <p:nvPr/>
            </p:nvSpPr>
            <p:spPr>
              <a:xfrm>
                <a:off x="1717457" y="1261354"/>
                <a:ext cx="18540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457" y="1261354"/>
                <a:ext cx="185409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/>
              <p:nvPr/>
            </p:nvSpPr>
            <p:spPr>
              <a:xfrm>
                <a:off x="1773373" y="3315086"/>
                <a:ext cx="162736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373" y="3315086"/>
                <a:ext cx="1627369" cy="246221"/>
              </a:xfrm>
              <a:prstGeom prst="rect">
                <a:avLst/>
              </a:prstGeom>
              <a:blipFill>
                <a:blip r:embed="rId6"/>
                <a:stretch>
                  <a:fillRect l="-3101" r="-3876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/>
              <p:nvPr/>
            </p:nvSpPr>
            <p:spPr>
              <a:xfrm>
                <a:off x="1831333" y="2585172"/>
                <a:ext cx="95827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0, 1, 1, 0,…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333" y="2585172"/>
                <a:ext cx="958275" cy="246221"/>
              </a:xfrm>
              <a:prstGeom prst="rect">
                <a:avLst/>
              </a:prstGeom>
              <a:blipFill>
                <a:blip r:embed="rId7"/>
                <a:stretch>
                  <a:fillRect l="-5263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/>
              <p:nvPr/>
            </p:nvSpPr>
            <p:spPr>
              <a:xfrm>
                <a:off x="1831786" y="3722283"/>
                <a:ext cx="9590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0, 0, 1,…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786" y="3722283"/>
                <a:ext cx="959044" cy="246221"/>
              </a:xfrm>
              <a:prstGeom prst="rect">
                <a:avLst/>
              </a:prstGeom>
              <a:blipFill>
                <a:blip r:embed="rId8"/>
                <a:stretch>
                  <a:fillRect l="-526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51235B42-FCDF-FF4A-8636-1132C42EC375}"/>
              </a:ext>
            </a:extLst>
          </p:cNvPr>
          <p:cNvGrpSpPr/>
          <p:nvPr/>
        </p:nvGrpSpPr>
        <p:grpSpPr>
          <a:xfrm rot="21190522">
            <a:off x="1102067" y="2766457"/>
            <a:ext cx="1081611" cy="1364801"/>
            <a:chOff x="948856" y="2794484"/>
            <a:chExt cx="1365369" cy="1364801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55B0F2A-0ACC-4F45-B87E-09A31366F8B1}"/>
                </a:ext>
              </a:extLst>
            </p:cNvPr>
            <p:cNvSpPr/>
            <p:nvPr/>
          </p:nvSpPr>
          <p:spPr>
            <a:xfrm rot="21229745" flipH="1" flipV="1">
              <a:off x="948856" y="3927747"/>
              <a:ext cx="1282529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EA143D8-4A40-DE4B-8174-BDED0A941471}"/>
                </a:ext>
              </a:extLst>
            </p:cNvPr>
            <p:cNvSpPr/>
            <p:nvPr/>
          </p:nvSpPr>
          <p:spPr>
            <a:xfrm rot="21229745" flipH="1" flipV="1">
              <a:off x="1083200" y="2794484"/>
              <a:ext cx="1231025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91632-F5DE-5D4E-883A-00E3E138C03A}"/>
              </a:ext>
            </a:extLst>
          </p:cNvPr>
          <p:cNvGrpSpPr/>
          <p:nvPr/>
        </p:nvGrpSpPr>
        <p:grpSpPr>
          <a:xfrm>
            <a:off x="256600" y="1954914"/>
            <a:ext cx="1297959" cy="2206720"/>
            <a:chOff x="98438" y="1960264"/>
            <a:chExt cx="1297959" cy="2206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CBAD9C-D786-A240-B6DD-CCC52AC49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2662" r="50000"/>
            <a:stretch/>
          </p:blipFill>
          <p:spPr>
            <a:xfrm>
              <a:off x="174511" y="1960264"/>
              <a:ext cx="1221886" cy="1077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F2E8A3-89AA-684B-B0E5-6BB3BD84C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2662" r="50000"/>
            <a:stretch/>
          </p:blipFill>
          <p:spPr>
            <a:xfrm>
              <a:off x="174511" y="3089884"/>
              <a:ext cx="1221886" cy="1077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79D707-0BEB-2647-9C7B-486D2FF5B878}"/>
                </a:ext>
              </a:extLst>
            </p:cNvPr>
            <p:cNvSpPr/>
            <p:nvPr/>
          </p:nvSpPr>
          <p:spPr>
            <a:xfrm>
              <a:off x="112586" y="2471667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Ⓐ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9D8977-658E-904F-A1B9-CF4321BE7B38}"/>
                </a:ext>
              </a:extLst>
            </p:cNvPr>
            <p:cNvSpPr/>
            <p:nvPr/>
          </p:nvSpPr>
          <p:spPr>
            <a:xfrm>
              <a:off x="98438" y="3608799"/>
              <a:ext cx="3834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Ⓑ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6D8A24C-DF60-6F40-B766-687A5064E829}"/>
              </a:ext>
            </a:extLst>
          </p:cNvPr>
          <p:cNvGrpSpPr/>
          <p:nvPr/>
        </p:nvGrpSpPr>
        <p:grpSpPr>
          <a:xfrm>
            <a:off x="1811397" y="4225643"/>
            <a:ext cx="1220329" cy="463346"/>
            <a:chOff x="1811397" y="4225643"/>
            <a:chExt cx="1220329" cy="4633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0E8438B-528B-9B43-AD7A-E6C76DBDAC6E}"/>
                    </a:ext>
                  </a:extLst>
                </p:cNvPr>
                <p:cNvSpPr/>
                <p:nvPr/>
              </p:nvSpPr>
              <p:spPr>
                <a:xfrm>
                  <a:off x="2066546" y="4381212"/>
                  <a:ext cx="78277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 smtClean="0">
                                <a:solidFill>
                                  <a:srgbClr val="3F20FC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14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0E8438B-528B-9B43-AD7A-E6C76DBDAC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6546" y="4381212"/>
                  <a:ext cx="782778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17CC9213-61D7-EA49-9A30-1912D0C87CC9}"/>
                </a:ext>
              </a:extLst>
            </p:cNvPr>
            <p:cNvSpPr/>
            <p:nvPr/>
          </p:nvSpPr>
          <p:spPr>
            <a:xfrm rot="16200000">
              <a:off x="2348147" y="3688893"/>
              <a:ext cx="146830" cy="1220329"/>
            </a:xfrm>
            <a:prstGeom prst="leftBrace">
              <a:avLst>
                <a:gd name="adj1" fmla="val 92076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822D629-D9F4-4643-9AD8-F8728E2E9F26}"/>
              </a:ext>
            </a:extLst>
          </p:cNvPr>
          <p:cNvGrpSpPr/>
          <p:nvPr/>
        </p:nvGrpSpPr>
        <p:grpSpPr>
          <a:xfrm>
            <a:off x="1891309" y="4589319"/>
            <a:ext cx="1178143" cy="470631"/>
            <a:chOff x="1891309" y="4589319"/>
            <a:chExt cx="1178143" cy="4706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D75B4DA-6F23-9A4A-AA04-D02266C4374E}"/>
                    </a:ext>
                  </a:extLst>
                </p:cNvPr>
                <p:cNvSpPr txBox="1"/>
                <p:nvPr/>
              </p:nvSpPr>
              <p:spPr>
                <a:xfrm>
                  <a:off x="1891309" y="4844506"/>
                  <a:ext cx="11781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uniform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D75B4DA-6F23-9A4A-AA04-D02266C43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309" y="4844506"/>
                  <a:ext cx="1178143" cy="215444"/>
                </a:xfrm>
                <a:prstGeom prst="rect">
                  <a:avLst/>
                </a:prstGeom>
                <a:blipFill>
                  <a:blip r:embed="rId21"/>
                  <a:stretch>
                    <a:fillRect l="-2128" r="-2128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63B445-4F5E-674D-9778-F853A92A315D}"/>
                </a:ext>
              </a:extLst>
            </p:cNvPr>
            <p:cNvSpPr txBox="1"/>
            <p:nvPr/>
          </p:nvSpPr>
          <p:spPr>
            <a:xfrm>
              <a:off x="2322960" y="4589319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160602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C68B1875-F468-4E41-B54A-A9BAB32D89BB}"/>
              </a:ext>
            </a:extLst>
          </p:cNvPr>
          <p:cNvGraphicFramePr>
            <a:graphicFrameLocks/>
          </p:cNvGraphicFramePr>
          <p:nvPr/>
        </p:nvGraphicFramePr>
        <p:xfrm>
          <a:off x="6855173" y="566754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15057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32F91-981E-5A41-A6F8-E70BE554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148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284268-55D5-B646-9BC0-05AB64B8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3" y="2093139"/>
            <a:ext cx="624376" cy="862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DE61AF-F71F-FA43-BCEF-A18F972E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7617" y="3231960"/>
            <a:ext cx="622397" cy="862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/>
              <p:nvPr/>
            </p:nvSpPr>
            <p:spPr>
              <a:xfrm>
                <a:off x="1775298" y="2210768"/>
                <a:ext cx="16218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298" y="2210768"/>
                <a:ext cx="1621854" cy="246221"/>
              </a:xfrm>
              <a:prstGeom prst="rect">
                <a:avLst/>
              </a:prstGeom>
              <a:blipFill>
                <a:blip r:embed="rId4"/>
                <a:stretch>
                  <a:fillRect l="-2344" r="-3906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/>
              <p:nvPr/>
            </p:nvSpPr>
            <p:spPr>
              <a:xfrm>
                <a:off x="1717457" y="1261354"/>
                <a:ext cx="18540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457" y="1261354"/>
                <a:ext cx="185409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/>
              <p:nvPr/>
            </p:nvSpPr>
            <p:spPr>
              <a:xfrm>
                <a:off x="1773373" y="3315086"/>
                <a:ext cx="162736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373" y="3315086"/>
                <a:ext cx="1627369" cy="246221"/>
              </a:xfrm>
              <a:prstGeom prst="rect">
                <a:avLst/>
              </a:prstGeom>
              <a:blipFill>
                <a:blip r:embed="rId6"/>
                <a:stretch>
                  <a:fillRect l="-3101" r="-3876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/>
              <p:nvPr/>
            </p:nvSpPr>
            <p:spPr>
              <a:xfrm>
                <a:off x="1831333" y="2585172"/>
                <a:ext cx="95827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0, 1, 1, 0,…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333" y="2585172"/>
                <a:ext cx="958275" cy="246221"/>
              </a:xfrm>
              <a:prstGeom prst="rect">
                <a:avLst/>
              </a:prstGeom>
              <a:blipFill>
                <a:blip r:embed="rId7"/>
                <a:stretch>
                  <a:fillRect l="-5263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/>
              <p:nvPr/>
            </p:nvSpPr>
            <p:spPr>
              <a:xfrm>
                <a:off x="1831786" y="3722283"/>
                <a:ext cx="9590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0, 0, 1,…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786" y="3722283"/>
                <a:ext cx="959044" cy="246221"/>
              </a:xfrm>
              <a:prstGeom prst="rect">
                <a:avLst/>
              </a:prstGeom>
              <a:blipFill>
                <a:blip r:embed="rId8"/>
                <a:stretch>
                  <a:fillRect l="-526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51235B42-FCDF-FF4A-8636-1132C42EC375}"/>
              </a:ext>
            </a:extLst>
          </p:cNvPr>
          <p:cNvGrpSpPr/>
          <p:nvPr/>
        </p:nvGrpSpPr>
        <p:grpSpPr>
          <a:xfrm rot="21190522">
            <a:off x="1102067" y="2766457"/>
            <a:ext cx="1081611" cy="1364801"/>
            <a:chOff x="948856" y="2794484"/>
            <a:chExt cx="1365369" cy="1364801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55B0F2A-0ACC-4F45-B87E-09A31366F8B1}"/>
                </a:ext>
              </a:extLst>
            </p:cNvPr>
            <p:cNvSpPr/>
            <p:nvPr/>
          </p:nvSpPr>
          <p:spPr>
            <a:xfrm rot="21229745" flipH="1" flipV="1">
              <a:off x="948856" y="3927747"/>
              <a:ext cx="1282529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EA143D8-4A40-DE4B-8174-BDED0A941471}"/>
                </a:ext>
              </a:extLst>
            </p:cNvPr>
            <p:cNvSpPr/>
            <p:nvPr/>
          </p:nvSpPr>
          <p:spPr>
            <a:xfrm rot="21229745" flipH="1" flipV="1">
              <a:off x="1083200" y="2794484"/>
              <a:ext cx="1231025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91632-F5DE-5D4E-883A-00E3E138C03A}"/>
              </a:ext>
            </a:extLst>
          </p:cNvPr>
          <p:cNvGrpSpPr/>
          <p:nvPr/>
        </p:nvGrpSpPr>
        <p:grpSpPr>
          <a:xfrm>
            <a:off x="256600" y="1954914"/>
            <a:ext cx="1297959" cy="2206720"/>
            <a:chOff x="98438" y="1960264"/>
            <a:chExt cx="1297959" cy="2206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CBAD9C-D786-A240-B6DD-CCC52AC49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2662" r="50000"/>
            <a:stretch/>
          </p:blipFill>
          <p:spPr>
            <a:xfrm>
              <a:off x="174511" y="1960264"/>
              <a:ext cx="1221886" cy="1077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F2E8A3-89AA-684B-B0E5-6BB3BD84C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2662" r="50000"/>
            <a:stretch/>
          </p:blipFill>
          <p:spPr>
            <a:xfrm>
              <a:off x="174511" y="3089884"/>
              <a:ext cx="1221886" cy="1077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79D707-0BEB-2647-9C7B-486D2FF5B878}"/>
                </a:ext>
              </a:extLst>
            </p:cNvPr>
            <p:cNvSpPr/>
            <p:nvPr/>
          </p:nvSpPr>
          <p:spPr>
            <a:xfrm>
              <a:off x="112586" y="2471667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Ⓐ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9D8977-658E-904F-A1B9-CF4321BE7B38}"/>
                </a:ext>
              </a:extLst>
            </p:cNvPr>
            <p:cNvSpPr/>
            <p:nvPr/>
          </p:nvSpPr>
          <p:spPr>
            <a:xfrm>
              <a:off x="98438" y="3608799"/>
              <a:ext cx="3834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Ⓑ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6D8A24C-DF60-6F40-B766-687A5064E829}"/>
              </a:ext>
            </a:extLst>
          </p:cNvPr>
          <p:cNvGrpSpPr/>
          <p:nvPr/>
        </p:nvGrpSpPr>
        <p:grpSpPr>
          <a:xfrm>
            <a:off x="1811397" y="4225643"/>
            <a:ext cx="1220329" cy="463346"/>
            <a:chOff x="1811397" y="4225643"/>
            <a:chExt cx="1220329" cy="4633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0E8438B-528B-9B43-AD7A-E6C76DBDAC6E}"/>
                    </a:ext>
                  </a:extLst>
                </p:cNvPr>
                <p:cNvSpPr/>
                <p:nvPr/>
              </p:nvSpPr>
              <p:spPr>
                <a:xfrm>
                  <a:off x="2066546" y="4381212"/>
                  <a:ext cx="78277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 smtClean="0">
                                <a:solidFill>
                                  <a:srgbClr val="3F20FC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14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0E8438B-528B-9B43-AD7A-E6C76DBDAC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6546" y="4381212"/>
                  <a:ext cx="782778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17CC9213-61D7-EA49-9A30-1912D0C87CC9}"/>
                </a:ext>
              </a:extLst>
            </p:cNvPr>
            <p:cNvSpPr/>
            <p:nvPr/>
          </p:nvSpPr>
          <p:spPr>
            <a:xfrm rot="16200000">
              <a:off x="2348147" y="3688893"/>
              <a:ext cx="146830" cy="1220329"/>
            </a:xfrm>
            <a:prstGeom prst="leftBrace">
              <a:avLst>
                <a:gd name="adj1" fmla="val 92076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2FAC162-1F3E-654B-81C6-49B514D4E032}"/>
              </a:ext>
            </a:extLst>
          </p:cNvPr>
          <p:cNvGrpSpPr/>
          <p:nvPr/>
        </p:nvGrpSpPr>
        <p:grpSpPr>
          <a:xfrm>
            <a:off x="3458495" y="4532824"/>
            <a:ext cx="2506532" cy="456343"/>
            <a:chOff x="3458495" y="4532824"/>
            <a:chExt cx="2506532" cy="456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80D4302-0799-AE4B-8A44-83FE3C807564}"/>
                    </a:ext>
                  </a:extLst>
                </p:cNvPr>
                <p:cNvSpPr txBox="1"/>
                <p:nvPr/>
              </p:nvSpPr>
              <p:spPr>
                <a:xfrm>
                  <a:off x="3978137" y="4532824"/>
                  <a:ext cx="1986890" cy="4563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e>
                            <m:r>
                              <a:rPr lang="en-US" sz="1400" i="1">
                                <a:solidFill>
                                  <a:srgbClr val="3F20FC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3F20FC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solidFill>
                                  <a:srgbClr val="3F20FC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80D4302-0799-AE4B-8A44-83FE3C807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8137" y="4532824"/>
                  <a:ext cx="1986890" cy="456343"/>
                </a:xfrm>
                <a:prstGeom prst="rect">
                  <a:avLst/>
                </a:prstGeom>
                <a:blipFill>
                  <a:blip r:embed="rId20"/>
                  <a:stretch>
                    <a:fillRect l="-1266" t="-5405" r="-2532" b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Down Arrow 54">
              <a:extLst>
                <a:ext uri="{FF2B5EF4-FFF2-40B4-BE49-F238E27FC236}">
                  <a16:creationId xmlns:a16="http://schemas.microsoft.com/office/drawing/2014/main" id="{BB206A37-ACEF-6A44-BFDA-3CBD35E5F656}"/>
                </a:ext>
              </a:extLst>
            </p:cNvPr>
            <p:cNvSpPr/>
            <p:nvPr/>
          </p:nvSpPr>
          <p:spPr>
            <a:xfrm rot="16200000">
              <a:off x="3477722" y="4630870"/>
              <a:ext cx="174355" cy="2128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822D629-D9F4-4643-9AD8-F8728E2E9F26}"/>
              </a:ext>
            </a:extLst>
          </p:cNvPr>
          <p:cNvGrpSpPr/>
          <p:nvPr/>
        </p:nvGrpSpPr>
        <p:grpSpPr>
          <a:xfrm>
            <a:off x="1891309" y="4589319"/>
            <a:ext cx="1178143" cy="470631"/>
            <a:chOff x="1891309" y="4589319"/>
            <a:chExt cx="1178143" cy="4706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D75B4DA-6F23-9A4A-AA04-D02266C4374E}"/>
                    </a:ext>
                  </a:extLst>
                </p:cNvPr>
                <p:cNvSpPr txBox="1"/>
                <p:nvPr/>
              </p:nvSpPr>
              <p:spPr>
                <a:xfrm>
                  <a:off x="1891309" y="4844506"/>
                  <a:ext cx="11781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uniform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D75B4DA-6F23-9A4A-AA04-D02266C43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309" y="4844506"/>
                  <a:ext cx="1178143" cy="215444"/>
                </a:xfrm>
                <a:prstGeom prst="rect">
                  <a:avLst/>
                </a:prstGeom>
                <a:blipFill>
                  <a:blip r:embed="rId21"/>
                  <a:stretch>
                    <a:fillRect l="-2128" r="-2128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63B445-4F5E-674D-9778-F853A92A315D}"/>
                </a:ext>
              </a:extLst>
            </p:cNvPr>
            <p:cNvSpPr txBox="1"/>
            <p:nvPr/>
          </p:nvSpPr>
          <p:spPr>
            <a:xfrm>
              <a:off x="2322960" y="4589319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813830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C68B1875-F468-4E41-B54A-A9BAB32D89BB}"/>
              </a:ext>
            </a:extLst>
          </p:cNvPr>
          <p:cNvGraphicFramePr>
            <a:graphicFrameLocks/>
          </p:cNvGraphicFramePr>
          <p:nvPr/>
        </p:nvGraphicFramePr>
        <p:xfrm>
          <a:off x="6855173" y="566754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15057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32F91-981E-5A41-A6F8-E70BE554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149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284268-55D5-B646-9BC0-05AB64B8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3" y="2093139"/>
            <a:ext cx="624376" cy="862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DE61AF-F71F-FA43-BCEF-A18F972E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7617" y="3231960"/>
            <a:ext cx="622397" cy="862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/>
              <p:nvPr/>
            </p:nvSpPr>
            <p:spPr>
              <a:xfrm>
                <a:off x="1775298" y="2210768"/>
                <a:ext cx="16218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298" y="2210768"/>
                <a:ext cx="1621854" cy="246221"/>
              </a:xfrm>
              <a:prstGeom prst="rect">
                <a:avLst/>
              </a:prstGeom>
              <a:blipFill>
                <a:blip r:embed="rId4"/>
                <a:stretch>
                  <a:fillRect l="-2344" r="-3906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/>
              <p:nvPr/>
            </p:nvSpPr>
            <p:spPr>
              <a:xfrm>
                <a:off x="1717457" y="1261354"/>
                <a:ext cx="18540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457" y="1261354"/>
                <a:ext cx="185409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/>
              <p:nvPr/>
            </p:nvSpPr>
            <p:spPr>
              <a:xfrm>
                <a:off x="1773373" y="3315086"/>
                <a:ext cx="162736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373" y="3315086"/>
                <a:ext cx="1627369" cy="246221"/>
              </a:xfrm>
              <a:prstGeom prst="rect">
                <a:avLst/>
              </a:prstGeom>
              <a:blipFill>
                <a:blip r:embed="rId6"/>
                <a:stretch>
                  <a:fillRect l="-3101" r="-3876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/>
              <p:nvPr/>
            </p:nvSpPr>
            <p:spPr>
              <a:xfrm>
                <a:off x="1831333" y="2585172"/>
                <a:ext cx="95827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0, 1, 1, 0,…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333" y="2585172"/>
                <a:ext cx="958275" cy="246221"/>
              </a:xfrm>
              <a:prstGeom prst="rect">
                <a:avLst/>
              </a:prstGeom>
              <a:blipFill>
                <a:blip r:embed="rId7"/>
                <a:stretch>
                  <a:fillRect l="-5263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/>
              <p:nvPr/>
            </p:nvSpPr>
            <p:spPr>
              <a:xfrm>
                <a:off x="1831786" y="3722283"/>
                <a:ext cx="9590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0, 0, 1,…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786" y="3722283"/>
                <a:ext cx="959044" cy="246221"/>
              </a:xfrm>
              <a:prstGeom prst="rect">
                <a:avLst/>
              </a:prstGeom>
              <a:blipFill>
                <a:blip r:embed="rId8"/>
                <a:stretch>
                  <a:fillRect l="-526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51235B42-FCDF-FF4A-8636-1132C42EC375}"/>
              </a:ext>
            </a:extLst>
          </p:cNvPr>
          <p:cNvGrpSpPr/>
          <p:nvPr/>
        </p:nvGrpSpPr>
        <p:grpSpPr>
          <a:xfrm rot="21190522">
            <a:off x="1102067" y="2766457"/>
            <a:ext cx="1081611" cy="1364801"/>
            <a:chOff x="948856" y="2794484"/>
            <a:chExt cx="1365369" cy="1364801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55B0F2A-0ACC-4F45-B87E-09A31366F8B1}"/>
                </a:ext>
              </a:extLst>
            </p:cNvPr>
            <p:cNvSpPr/>
            <p:nvPr/>
          </p:nvSpPr>
          <p:spPr>
            <a:xfrm rot="21229745" flipH="1" flipV="1">
              <a:off x="948856" y="3927747"/>
              <a:ext cx="1282529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EA143D8-4A40-DE4B-8174-BDED0A941471}"/>
                </a:ext>
              </a:extLst>
            </p:cNvPr>
            <p:cNvSpPr/>
            <p:nvPr/>
          </p:nvSpPr>
          <p:spPr>
            <a:xfrm rot="21229745" flipH="1" flipV="1">
              <a:off x="1083200" y="2794484"/>
              <a:ext cx="1231025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9969F8-5B58-2043-848E-78E5226E8026}"/>
              </a:ext>
            </a:extLst>
          </p:cNvPr>
          <p:cNvGrpSpPr/>
          <p:nvPr/>
        </p:nvGrpSpPr>
        <p:grpSpPr>
          <a:xfrm>
            <a:off x="3424967" y="2567565"/>
            <a:ext cx="232225" cy="1372967"/>
            <a:chOff x="4109961" y="2567565"/>
            <a:chExt cx="232225" cy="1372967"/>
          </a:xfrm>
        </p:grpSpPr>
        <p:sp>
          <p:nvSpPr>
            <p:cNvPr id="42" name="Down Arrow 41">
              <a:extLst>
                <a:ext uri="{FF2B5EF4-FFF2-40B4-BE49-F238E27FC236}">
                  <a16:creationId xmlns:a16="http://schemas.microsoft.com/office/drawing/2014/main" id="{B45A9028-5B58-5841-926E-AD0D98FB1E1C}"/>
                </a:ext>
              </a:extLst>
            </p:cNvPr>
            <p:cNvSpPr/>
            <p:nvPr/>
          </p:nvSpPr>
          <p:spPr>
            <a:xfrm rot="16200000">
              <a:off x="4129188" y="3746950"/>
              <a:ext cx="174355" cy="2128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Down Arrow 42">
              <a:extLst>
                <a:ext uri="{FF2B5EF4-FFF2-40B4-BE49-F238E27FC236}">
                  <a16:creationId xmlns:a16="http://schemas.microsoft.com/office/drawing/2014/main" id="{B80867EF-F9A3-444B-82A6-AAD923DB6A93}"/>
                </a:ext>
              </a:extLst>
            </p:cNvPr>
            <p:cNvSpPr/>
            <p:nvPr/>
          </p:nvSpPr>
          <p:spPr>
            <a:xfrm rot="16200000">
              <a:off x="4148603" y="2548338"/>
              <a:ext cx="174355" cy="2128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91632-F5DE-5D4E-883A-00E3E138C03A}"/>
              </a:ext>
            </a:extLst>
          </p:cNvPr>
          <p:cNvGrpSpPr/>
          <p:nvPr/>
        </p:nvGrpSpPr>
        <p:grpSpPr>
          <a:xfrm>
            <a:off x="256600" y="1954914"/>
            <a:ext cx="1297959" cy="2206720"/>
            <a:chOff x="98438" y="1960264"/>
            <a:chExt cx="1297959" cy="2206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CBAD9C-D786-A240-B6DD-CCC52AC49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2662" r="50000"/>
            <a:stretch/>
          </p:blipFill>
          <p:spPr>
            <a:xfrm>
              <a:off x="174511" y="1960264"/>
              <a:ext cx="1221886" cy="1077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F2E8A3-89AA-684B-B0E5-6BB3BD84C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2662" r="50000"/>
            <a:stretch/>
          </p:blipFill>
          <p:spPr>
            <a:xfrm>
              <a:off x="174511" y="3089884"/>
              <a:ext cx="1221886" cy="1077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79D707-0BEB-2647-9C7B-486D2FF5B878}"/>
                </a:ext>
              </a:extLst>
            </p:cNvPr>
            <p:cNvSpPr/>
            <p:nvPr/>
          </p:nvSpPr>
          <p:spPr>
            <a:xfrm>
              <a:off x="112586" y="2471667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Ⓐ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9D8977-658E-904F-A1B9-CF4321BE7B38}"/>
                </a:ext>
              </a:extLst>
            </p:cNvPr>
            <p:cNvSpPr/>
            <p:nvPr/>
          </p:nvSpPr>
          <p:spPr>
            <a:xfrm>
              <a:off x="98438" y="3608799"/>
              <a:ext cx="3834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Ⓑ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6D8A24C-DF60-6F40-B766-687A5064E829}"/>
              </a:ext>
            </a:extLst>
          </p:cNvPr>
          <p:cNvGrpSpPr/>
          <p:nvPr/>
        </p:nvGrpSpPr>
        <p:grpSpPr>
          <a:xfrm>
            <a:off x="1811397" y="4225643"/>
            <a:ext cx="1220329" cy="463346"/>
            <a:chOff x="1811397" y="4225643"/>
            <a:chExt cx="1220329" cy="4633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0E8438B-528B-9B43-AD7A-E6C76DBDAC6E}"/>
                    </a:ext>
                  </a:extLst>
                </p:cNvPr>
                <p:cNvSpPr/>
                <p:nvPr/>
              </p:nvSpPr>
              <p:spPr>
                <a:xfrm>
                  <a:off x="2066546" y="4381212"/>
                  <a:ext cx="78277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 smtClean="0">
                                <a:solidFill>
                                  <a:srgbClr val="3F20FC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14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0E8438B-528B-9B43-AD7A-E6C76DBDAC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6546" y="4381212"/>
                  <a:ext cx="782778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17CC9213-61D7-EA49-9A30-1912D0C87CC9}"/>
                </a:ext>
              </a:extLst>
            </p:cNvPr>
            <p:cNvSpPr/>
            <p:nvPr/>
          </p:nvSpPr>
          <p:spPr>
            <a:xfrm rot="16200000">
              <a:off x="2348147" y="3688893"/>
              <a:ext cx="146830" cy="1220329"/>
            </a:xfrm>
            <a:prstGeom prst="leftBrace">
              <a:avLst>
                <a:gd name="adj1" fmla="val 92076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2FAC162-1F3E-654B-81C6-49B514D4E032}"/>
              </a:ext>
            </a:extLst>
          </p:cNvPr>
          <p:cNvGrpSpPr/>
          <p:nvPr/>
        </p:nvGrpSpPr>
        <p:grpSpPr>
          <a:xfrm>
            <a:off x="3458495" y="4532824"/>
            <a:ext cx="2506532" cy="456343"/>
            <a:chOff x="3458495" y="4532824"/>
            <a:chExt cx="2506532" cy="456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80D4302-0799-AE4B-8A44-83FE3C807564}"/>
                    </a:ext>
                  </a:extLst>
                </p:cNvPr>
                <p:cNvSpPr txBox="1"/>
                <p:nvPr/>
              </p:nvSpPr>
              <p:spPr>
                <a:xfrm>
                  <a:off x="3978137" y="4532824"/>
                  <a:ext cx="1986890" cy="4563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e>
                            <m:r>
                              <a:rPr lang="en-US" sz="1400" i="1">
                                <a:solidFill>
                                  <a:srgbClr val="3F20FC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3F20FC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solidFill>
                                  <a:srgbClr val="3F20FC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80D4302-0799-AE4B-8A44-83FE3C807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8137" y="4532824"/>
                  <a:ext cx="1986890" cy="456343"/>
                </a:xfrm>
                <a:prstGeom prst="rect">
                  <a:avLst/>
                </a:prstGeom>
                <a:blipFill>
                  <a:blip r:embed="rId20"/>
                  <a:stretch>
                    <a:fillRect l="-1266" t="-5405" r="-2532" b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Down Arrow 54">
              <a:extLst>
                <a:ext uri="{FF2B5EF4-FFF2-40B4-BE49-F238E27FC236}">
                  <a16:creationId xmlns:a16="http://schemas.microsoft.com/office/drawing/2014/main" id="{BB206A37-ACEF-6A44-BFDA-3CBD35E5F656}"/>
                </a:ext>
              </a:extLst>
            </p:cNvPr>
            <p:cNvSpPr/>
            <p:nvPr/>
          </p:nvSpPr>
          <p:spPr>
            <a:xfrm rot="16200000">
              <a:off x="3477722" y="4630870"/>
              <a:ext cx="174355" cy="2128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822D629-D9F4-4643-9AD8-F8728E2E9F26}"/>
              </a:ext>
            </a:extLst>
          </p:cNvPr>
          <p:cNvGrpSpPr/>
          <p:nvPr/>
        </p:nvGrpSpPr>
        <p:grpSpPr>
          <a:xfrm>
            <a:off x="1891309" y="4589319"/>
            <a:ext cx="1178143" cy="470631"/>
            <a:chOff x="1891309" y="4589319"/>
            <a:chExt cx="1178143" cy="4706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D75B4DA-6F23-9A4A-AA04-D02266C4374E}"/>
                    </a:ext>
                  </a:extLst>
                </p:cNvPr>
                <p:cNvSpPr txBox="1"/>
                <p:nvPr/>
              </p:nvSpPr>
              <p:spPr>
                <a:xfrm>
                  <a:off x="1891309" y="4844506"/>
                  <a:ext cx="11781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uniform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D75B4DA-6F23-9A4A-AA04-D02266C43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309" y="4844506"/>
                  <a:ext cx="1178143" cy="215444"/>
                </a:xfrm>
                <a:prstGeom prst="rect">
                  <a:avLst/>
                </a:prstGeom>
                <a:blipFill>
                  <a:blip r:embed="rId21"/>
                  <a:stretch>
                    <a:fillRect l="-2128" r="-2128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63B445-4F5E-674D-9778-F853A92A315D}"/>
                </a:ext>
              </a:extLst>
            </p:cNvPr>
            <p:cNvSpPr txBox="1"/>
            <p:nvPr/>
          </p:nvSpPr>
          <p:spPr>
            <a:xfrm>
              <a:off x="2322960" y="4589319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5090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0CC6-6CAE-A945-8288-58851A76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6AEDB-6637-194C-8766-ED13770E6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8" y="1369218"/>
            <a:ext cx="8126731" cy="3500437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prediction</a:t>
            </a:r>
            <a:r>
              <a:rPr lang="en-US" dirty="0"/>
              <a:t> about how the world will behave </a:t>
            </a:r>
            <a:r>
              <a:rPr lang="en-US" b="1" dirty="0"/>
              <a:t>if our idea is correct</a:t>
            </a:r>
          </a:p>
          <a:p>
            <a:r>
              <a:rPr lang="en-US" dirty="0"/>
              <a:t>Worded as an </a:t>
            </a:r>
            <a:r>
              <a:rPr lang="en-US" b="1" dirty="0"/>
              <a:t>if-then</a:t>
            </a:r>
            <a:r>
              <a:rPr lang="en-US" dirty="0"/>
              <a:t> statement</a:t>
            </a:r>
          </a:p>
          <a:p>
            <a:r>
              <a:rPr lang="en-US" dirty="0"/>
              <a:t>A hypothesis is a </a:t>
            </a:r>
            <a:r>
              <a:rPr lang="en-US" b="1" dirty="0"/>
              <a:t>testable</a:t>
            </a:r>
            <a:r>
              <a:rPr lang="en-US" dirty="0"/>
              <a:t> prediction</a:t>
            </a:r>
          </a:p>
          <a:p>
            <a:r>
              <a:rPr lang="en-US" dirty="0"/>
              <a:t>A hypothesis is a </a:t>
            </a:r>
            <a:r>
              <a:rPr lang="en-US" b="1" dirty="0"/>
              <a:t>falsifiable</a:t>
            </a:r>
            <a:r>
              <a:rPr lang="en-US" dirty="0"/>
              <a:t> statement</a:t>
            </a:r>
          </a:p>
          <a:p>
            <a:endParaRPr lang="en-US" dirty="0"/>
          </a:p>
          <a:p>
            <a:r>
              <a:rPr lang="en-US" dirty="0"/>
              <a:t>Terminology: </a:t>
            </a:r>
          </a:p>
          <a:p>
            <a:pPr lvl="1"/>
            <a:r>
              <a:rPr lang="en-US" dirty="0"/>
              <a:t>A hypothesis is </a:t>
            </a:r>
            <a:r>
              <a:rPr lang="en-US" b="1" dirty="0"/>
              <a:t>never “proved” </a:t>
            </a:r>
          </a:p>
          <a:p>
            <a:pPr lvl="1"/>
            <a:r>
              <a:rPr lang="en-US" dirty="0"/>
              <a:t>But it could be </a:t>
            </a:r>
            <a:r>
              <a:rPr lang="en-US" b="1" dirty="0"/>
              <a:t>“supported”</a:t>
            </a:r>
            <a:r>
              <a:rPr lang="en-US" dirty="0"/>
              <a:t> by the evidence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3981D2-B06C-3F48-BCB6-BEF755DF2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847" y="2263452"/>
            <a:ext cx="2651759" cy="233235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ED258DE-06CB-494E-8A8F-000B907D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6239894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C68B1875-F468-4E41-B54A-A9BAB32D89BB}"/>
              </a:ext>
            </a:extLst>
          </p:cNvPr>
          <p:cNvGraphicFramePr>
            <a:graphicFrameLocks/>
          </p:cNvGraphicFramePr>
          <p:nvPr/>
        </p:nvGraphicFramePr>
        <p:xfrm>
          <a:off x="6855173" y="566754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15057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32F91-981E-5A41-A6F8-E70BE554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150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284268-55D5-B646-9BC0-05AB64B8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3" y="2093139"/>
            <a:ext cx="624376" cy="862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DE61AF-F71F-FA43-BCEF-A18F972E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7617" y="3231960"/>
            <a:ext cx="622397" cy="862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/>
              <p:nvPr/>
            </p:nvSpPr>
            <p:spPr>
              <a:xfrm>
                <a:off x="1775298" y="2210768"/>
                <a:ext cx="16218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298" y="2210768"/>
                <a:ext cx="1621854" cy="246221"/>
              </a:xfrm>
              <a:prstGeom prst="rect">
                <a:avLst/>
              </a:prstGeom>
              <a:blipFill>
                <a:blip r:embed="rId4"/>
                <a:stretch>
                  <a:fillRect l="-2344" r="-3906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/>
              <p:nvPr/>
            </p:nvSpPr>
            <p:spPr>
              <a:xfrm>
                <a:off x="1717457" y="1261354"/>
                <a:ext cx="18540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457" y="1261354"/>
                <a:ext cx="185409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/>
              <p:nvPr/>
            </p:nvSpPr>
            <p:spPr>
              <a:xfrm>
                <a:off x="1773373" y="3315086"/>
                <a:ext cx="162736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373" y="3315086"/>
                <a:ext cx="1627369" cy="246221"/>
              </a:xfrm>
              <a:prstGeom prst="rect">
                <a:avLst/>
              </a:prstGeom>
              <a:blipFill>
                <a:blip r:embed="rId6"/>
                <a:stretch>
                  <a:fillRect l="-3101" r="-3876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/>
              <p:nvPr/>
            </p:nvSpPr>
            <p:spPr>
              <a:xfrm>
                <a:off x="1831333" y="2585172"/>
                <a:ext cx="95827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0, 1, 1, 0,…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333" y="2585172"/>
                <a:ext cx="958275" cy="246221"/>
              </a:xfrm>
              <a:prstGeom prst="rect">
                <a:avLst/>
              </a:prstGeom>
              <a:blipFill>
                <a:blip r:embed="rId7"/>
                <a:stretch>
                  <a:fillRect l="-5263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/>
              <p:nvPr/>
            </p:nvSpPr>
            <p:spPr>
              <a:xfrm>
                <a:off x="1831786" y="3722283"/>
                <a:ext cx="9590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0, 0, 1,…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786" y="3722283"/>
                <a:ext cx="959044" cy="246221"/>
              </a:xfrm>
              <a:prstGeom prst="rect">
                <a:avLst/>
              </a:prstGeom>
              <a:blipFill>
                <a:blip r:embed="rId8"/>
                <a:stretch>
                  <a:fillRect l="-526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51235B42-FCDF-FF4A-8636-1132C42EC375}"/>
              </a:ext>
            </a:extLst>
          </p:cNvPr>
          <p:cNvGrpSpPr/>
          <p:nvPr/>
        </p:nvGrpSpPr>
        <p:grpSpPr>
          <a:xfrm rot="21190522">
            <a:off x="1102067" y="2766457"/>
            <a:ext cx="1081611" cy="1364801"/>
            <a:chOff x="948856" y="2794484"/>
            <a:chExt cx="1365369" cy="1364801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55B0F2A-0ACC-4F45-B87E-09A31366F8B1}"/>
                </a:ext>
              </a:extLst>
            </p:cNvPr>
            <p:cNvSpPr/>
            <p:nvPr/>
          </p:nvSpPr>
          <p:spPr>
            <a:xfrm rot="21229745" flipH="1" flipV="1">
              <a:off x="948856" y="3927747"/>
              <a:ext cx="1282529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EA143D8-4A40-DE4B-8174-BDED0A941471}"/>
                </a:ext>
              </a:extLst>
            </p:cNvPr>
            <p:cNvSpPr/>
            <p:nvPr/>
          </p:nvSpPr>
          <p:spPr>
            <a:xfrm rot="21229745" flipH="1" flipV="1">
              <a:off x="1083200" y="2794484"/>
              <a:ext cx="1231025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9969F8-5B58-2043-848E-78E5226E8026}"/>
              </a:ext>
            </a:extLst>
          </p:cNvPr>
          <p:cNvGrpSpPr/>
          <p:nvPr/>
        </p:nvGrpSpPr>
        <p:grpSpPr>
          <a:xfrm>
            <a:off x="3424967" y="2567565"/>
            <a:ext cx="232225" cy="1372967"/>
            <a:chOff x="4109961" y="2567565"/>
            <a:chExt cx="232225" cy="1372967"/>
          </a:xfrm>
        </p:grpSpPr>
        <p:sp>
          <p:nvSpPr>
            <p:cNvPr id="42" name="Down Arrow 41">
              <a:extLst>
                <a:ext uri="{FF2B5EF4-FFF2-40B4-BE49-F238E27FC236}">
                  <a16:creationId xmlns:a16="http://schemas.microsoft.com/office/drawing/2014/main" id="{B45A9028-5B58-5841-926E-AD0D98FB1E1C}"/>
                </a:ext>
              </a:extLst>
            </p:cNvPr>
            <p:cNvSpPr/>
            <p:nvPr/>
          </p:nvSpPr>
          <p:spPr>
            <a:xfrm rot="16200000">
              <a:off x="4129188" y="3746950"/>
              <a:ext cx="174355" cy="2128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Down Arrow 42">
              <a:extLst>
                <a:ext uri="{FF2B5EF4-FFF2-40B4-BE49-F238E27FC236}">
                  <a16:creationId xmlns:a16="http://schemas.microsoft.com/office/drawing/2014/main" id="{B80867EF-F9A3-444B-82A6-AAD923DB6A93}"/>
                </a:ext>
              </a:extLst>
            </p:cNvPr>
            <p:cNvSpPr/>
            <p:nvPr/>
          </p:nvSpPr>
          <p:spPr>
            <a:xfrm rot="16200000">
              <a:off x="4148603" y="2548338"/>
              <a:ext cx="174355" cy="2128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7278B1E-6A6C-6A43-AE8B-8915167AA40E}"/>
              </a:ext>
            </a:extLst>
          </p:cNvPr>
          <p:cNvGrpSpPr/>
          <p:nvPr/>
        </p:nvGrpSpPr>
        <p:grpSpPr>
          <a:xfrm>
            <a:off x="4083815" y="1975329"/>
            <a:ext cx="1545553" cy="1000439"/>
            <a:chOff x="4314088" y="1975329"/>
            <a:chExt cx="1545553" cy="100043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F560FFE-339C-614E-9679-30844DB32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4314088" y="1975329"/>
              <a:ext cx="1464794" cy="100043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4DE28D2-9A14-2E4B-8E35-DC04E176EC83}"/>
                    </a:ext>
                  </a:extLst>
                </p:cNvPr>
                <p:cNvSpPr/>
                <p:nvPr/>
              </p:nvSpPr>
              <p:spPr>
                <a:xfrm>
                  <a:off x="5484987" y="2513180"/>
                  <a:ext cx="374654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4DE28D2-9A14-2E4B-8E35-DC04E176EC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4987" y="2513180"/>
                  <a:ext cx="374654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31DBDA-F4C8-1745-9FA1-35826E8E4D05}"/>
              </a:ext>
            </a:extLst>
          </p:cNvPr>
          <p:cNvGrpSpPr/>
          <p:nvPr/>
        </p:nvGrpSpPr>
        <p:grpSpPr>
          <a:xfrm>
            <a:off x="4102990" y="3324406"/>
            <a:ext cx="1467955" cy="1055361"/>
            <a:chOff x="4383141" y="3324406"/>
            <a:chExt cx="1467955" cy="105536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211F42A-9823-1E40-97BF-1BE62F0CC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4383141" y="3324406"/>
              <a:ext cx="1374598" cy="105536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AA4A6093-4F2F-194A-AB94-CF67F737B5A2}"/>
                    </a:ext>
                  </a:extLst>
                </p:cNvPr>
                <p:cNvSpPr/>
                <p:nvPr/>
              </p:nvSpPr>
              <p:spPr>
                <a:xfrm>
                  <a:off x="5463618" y="3886279"/>
                  <a:ext cx="387478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AA4A6093-4F2F-194A-AB94-CF67F737B5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3618" y="3886279"/>
                  <a:ext cx="387478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91632-F5DE-5D4E-883A-00E3E138C03A}"/>
              </a:ext>
            </a:extLst>
          </p:cNvPr>
          <p:cNvGrpSpPr/>
          <p:nvPr/>
        </p:nvGrpSpPr>
        <p:grpSpPr>
          <a:xfrm>
            <a:off x="256600" y="1954914"/>
            <a:ext cx="1297959" cy="2206720"/>
            <a:chOff x="98438" y="1960264"/>
            <a:chExt cx="1297959" cy="2206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CBAD9C-D786-A240-B6DD-CCC52AC49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22662" r="50000"/>
            <a:stretch/>
          </p:blipFill>
          <p:spPr>
            <a:xfrm>
              <a:off x="174511" y="1960264"/>
              <a:ext cx="1221886" cy="1077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F2E8A3-89AA-684B-B0E5-6BB3BD84C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22662" r="50000"/>
            <a:stretch/>
          </p:blipFill>
          <p:spPr>
            <a:xfrm>
              <a:off x="174511" y="3089884"/>
              <a:ext cx="1221886" cy="1077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79D707-0BEB-2647-9C7B-486D2FF5B878}"/>
                </a:ext>
              </a:extLst>
            </p:cNvPr>
            <p:cNvSpPr/>
            <p:nvPr/>
          </p:nvSpPr>
          <p:spPr>
            <a:xfrm>
              <a:off x="112586" y="2471667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Ⓐ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9D8977-658E-904F-A1B9-CF4321BE7B38}"/>
                </a:ext>
              </a:extLst>
            </p:cNvPr>
            <p:cNvSpPr/>
            <p:nvPr/>
          </p:nvSpPr>
          <p:spPr>
            <a:xfrm>
              <a:off x="98438" y="3608799"/>
              <a:ext cx="3834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Ⓑ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6D8A24C-DF60-6F40-B766-687A5064E829}"/>
              </a:ext>
            </a:extLst>
          </p:cNvPr>
          <p:cNvGrpSpPr/>
          <p:nvPr/>
        </p:nvGrpSpPr>
        <p:grpSpPr>
          <a:xfrm>
            <a:off x="1811397" y="4225643"/>
            <a:ext cx="1220329" cy="463346"/>
            <a:chOff x="1811397" y="4225643"/>
            <a:chExt cx="1220329" cy="4633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0E8438B-528B-9B43-AD7A-E6C76DBDAC6E}"/>
                    </a:ext>
                  </a:extLst>
                </p:cNvPr>
                <p:cNvSpPr/>
                <p:nvPr/>
              </p:nvSpPr>
              <p:spPr>
                <a:xfrm>
                  <a:off x="2066546" y="4381212"/>
                  <a:ext cx="78277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 smtClean="0">
                                <a:solidFill>
                                  <a:srgbClr val="3F20FC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14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0E8438B-528B-9B43-AD7A-E6C76DBDAC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6546" y="4381212"/>
                  <a:ext cx="782778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17CC9213-61D7-EA49-9A30-1912D0C87CC9}"/>
                </a:ext>
              </a:extLst>
            </p:cNvPr>
            <p:cNvSpPr/>
            <p:nvPr/>
          </p:nvSpPr>
          <p:spPr>
            <a:xfrm rot="16200000">
              <a:off x="2348147" y="3688893"/>
              <a:ext cx="146830" cy="1220329"/>
            </a:xfrm>
            <a:prstGeom prst="leftBrace">
              <a:avLst>
                <a:gd name="adj1" fmla="val 92076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2FAC162-1F3E-654B-81C6-49B514D4E032}"/>
              </a:ext>
            </a:extLst>
          </p:cNvPr>
          <p:cNvGrpSpPr/>
          <p:nvPr/>
        </p:nvGrpSpPr>
        <p:grpSpPr>
          <a:xfrm>
            <a:off x="3458495" y="4532824"/>
            <a:ext cx="2506532" cy="456343"/>
            <a:chOff x="3458495" y="4532824"/>
            <a:chExt cx="2506532" cy="456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80D4302-0799-AE4B-8A44-83FE3C807564}"/>
                    </a:ext>
                  </a:extLst>
                </p:cNvPr>
                <p:cNvSpPr txBox="1"/>
                <p:nvPr/>
              </p:nvSpPr>
              <p:spPr>
                <a:xfrm>
                  <a:off x="3978137" y="4532824"/>
                  <a:ext cx="1986890" cy="4563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e>
                            <m:r>
                              <a:rPr lang="en-US" sz="1400" i="1">
                                <a:solidFill>
                                  <a:srgbClr val="3F20FC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3F20FC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solidFill>
                                  <a:srgbClr val="3F20FC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80D4302-0799-AE4B-8A44-83FE3C807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8137" y="4532824"/>
                  <a:ext cx="1986890" cy="456343"/>
                </a:xfrm>
                <a:prstGeom prst="rect">
                  <a:avLst/>
                </a:prstGeom>
                <a:blipFill>
                  <a:blip r:embed="rId20"/>
                  <a:stretch>
                    <a:fillRect l="-1266" t="-5405" r="-2532" b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Down Arrow 54">
              <a:extLst>
                <a:ext uri="{FF2B5EF4-FFF2-40B4-BE49-F238E27FC236}">
                  <a16:creationId xmlns:a16="http://schemas.microsoft.com/office/drawing/2014/main" id="{BB206A37-ACEF-6A44-BFDA-3CBD35E5F656}"/>
                </a:ext>
              </a:extLst>
            </p:cNvPr>
            <p:cNvSpPr/>
            <p:nvPr/>
          </p:nvSpPr>
          <p:spPr>
            <a:xfrm rot="16200000">
              <a:off x="3477722" y="4630870"/>
              <a:ext cx="174355" cy="2128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822D629-D9F4-4643-9AD8-F8728E2E9F26}"/>
              </a:ext>
            </a:extLst>
          </p:cNvPr>
          <p:cNvGrpSpPr/>
          <p:nvPr/>
        </p:nvGrpSpPr>
        <p:grpSpPr>
          <a:xfrm>
            <a:off x="1891309" y="4589319"/>
            <a:ext cx="1178143" cy="470631"/>
            <a:chOff x="1891309" y="4589319"/>
            <a:chExt cx="1178143" cy="4706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D75B4DA-6F23-9A4A-AA04-D02266C4374E}"/>
                    </a:ext>
                  </a:extLst>
                </p:cNvPr>
                <p:cNvSpPr txBox="1"/>
                <p:nvPr/>
              </p:nvSpPr>
              <p:spPr>
                <a:xfrm>
                  <a:off x="1891309" y="4844506"/>
                  <a:ext cx="11781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uniform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D75B4DA-6F23-9A4A-AA04-D02266C43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309" y="4844506"/>
                  <a:ext cx="1178143" cy="215444"/>
                </a:xfrm>
                <a:prstGeom prst="rect">
                  <a:avLst/>
                </a:prstGeom>
                <a:blipFill>
                  <a:blip r:embed="rId21"/>
                  <a:stretch>
                    <a:fillRect l="-2128" r="-2128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63B445-4F5E-674D-9778-F853A92A315D}"/>
                </a:ext>
              </a:extLst>
            </p:cNvPr>
            <p:cNvSpPr txBox="1"/>
            <p:nvPr/>
          </p:nvSpPr>
          <p:spPr>
            <a:xfrm>
              <a:off x="2322960" y="4589319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226722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C68B1875-F468-4E41-B54A-A9BAB32D89BB}"/>
              </a:ext>
            </a:extLst>
          </p:cNvPr>
          <p:cNvGraphicFramePr>
            <a:graphicFrameLocks/>
          </p:cNvGraphicFramePr>
          <p:nvPr/>
        </p:nvGraphicFramePr>
        <p:xfrm>
          <a:off x="6855173" y="566754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15057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32F91-981E-5A41-A6F8-E70BE554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151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284268-55D5-B646-9BC0-05AB64B8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3" y="2093139"/>
            <a:ext cx="624376" cy="862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DE61AF-F71F-FA43-BCEF-A18F972E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7617" y="3231960"/>
            <a:ext cx="622397" cy="862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/>
              <p:nvPr/>
            </p:nvSpPr>
            <p:spPr>
              <a:xfrm>
                <a:off x="1775298" y="2210768"/>
                <a:ext cx="16218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298" y="2210768"/>
                <a:ext cx="1621854" cy="246221"/>
              </a:xfrm>
              <a:prstGeom prst="rect">
                <a:avLst/>
              </a:prstGeom>
              <a:blipFill>
                <a:blip r:embed="rId4"/>
                <a:stretch>
                  <a:fillRect l="-2344" r="-3906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/>
              <p:nvPr/>
            </p:nvSpPr>
            <p:spPr>
              <a:xfrm>
                <a:off x="1717457" y="1261354"/>
                <a:ext cx="18540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457" y="1261354"/>
                <a:ext cx="185409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/>
              <p:nvPr/>
            </p:nvSpPr>
            <p:spPr>
              <a:xfrm>
                <a:off x="1773373" y="3315086"/>
                <a:ext cx="162736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373" y="3315086"/>
                <a:ext cx="1627369" cy="246221"/>
              </a:xfrm>
              <a:prstGeom prst="rect">
                <a:avLst/>
              </a:prstGeom>
              <a:blipFill>
                <a:blip r:embed="rId6"/>
                <a:stretch>
                  <a:fillRect l="-3101" r="-3876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/>
              <p:nvPr/>
            </p:nvSpPr>
            <p:spPr>
              <a:xfrm>
                <a:off x="1831333" y="2585172"/>
                <a:ext cx="95827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0, 1, 1, 0,…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333" y="2585172"/>
                <a:ext cx="958275" cy="246221"/>
              </a:xfrm>
              <a:prstGeom prst="rect">
                <a:avLst/>
              </a:prstGeom>
              <a:blipFill>
                <a:blip r:embed="rId7"/>
                <a:stretch>
                  <a:fillRect l="-5263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/>
              <p:nvPr/>
            </p:nvSpPr>
            <p:spPr>
              <a:xfrm>
                <a:off x="1831786" y="3722283"/>
                <a:ext cx="9590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0, 0, 1,…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786" y="3722283"/>
                <a:ext cx="959044" cy="246221"/>
              </a:xfrm>
              <a:prstGeom prst="rect">
                <a:avLst/>
              </a:prstGeom>
              <a:blipFill>
                <a:blip r:embed="rId8"/>
                <a:stretch>
                  <a:fillRect l="-526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51235B42-FCDF-FF4A-8636-1132C42EC375}"/>
              </a:ext>
            </a:extLst>
          </p:cNvPr>
          <p:cNvGrpSpPr/>
          <p:nvPr/>
        </p:nvGrpSpPr>
        <p:grpSpPr>
          <a:xfrm rot="21190522">
            <a:off x="1102067" y="2766457"/>
            <a:ext cx="1081611" cy="1364801"/>
            <a:chOff x="948856" y="2794484"/>
            <a:chExt cx="1365369" cy="1364801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55B0F2A-0ACC-4F45-B87E-09A31366F8B1}"/>
                </a:ext>
              </a:extLst>
            </p:cNvPr>
            <p:cNvSpPr/>
            <p:nvPr/>
          </p:nvSpPr>
          <p:spPr>
            <a:xfrm rot="21229745" flipH="1" flipV="1">
              <a:off x="948856" y="3927747"/>
              <a:ext cx="1282529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EA143D8-4A40-DE4B-8174-BDED0A941471}"/>
                </a:ext>
              </a:extLst>
            </p:cNvPr>
            <p:cNvSpPr/>
            <p:nvPr/>
          </p:nvSpPr>
          <p:spPr>
            <a:xfrm rot="21229745" flipH="1" flipV="1">
              <a:off x="1083200" y="2794484"/>
              <a:ext cx="1231025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9969F8-5B58-2043-848E-78E5226E8026}"/>
              </a:ext>
            </a:extLst>
          </p:cNvPr>
          <p:cNvGrpSpPr/>
          <p:nvPr/>
        </p:nvGrpSpPr>
        <p:grpSpPr>
          <a:xfrm>
            <a:off x="3424967" y="2567565"/>
            <a:ext cx="232225" cy="1372967"/>
            <a:chOff x="4109961" y="2567565"/>
            <a:chExt cx="232225" cy="1372967"/>
          </a:xfrm>
        </p:grpSpPr>
        <p:sp>
          <p:nvSpPr>
            <p:cNvPr id="42" name="Down Arrow 41">
              <a:extLst>
                <a:ext uri="{FF2B5EF4-FFF2-40B4-BE49-F238E27FC236}">
                  <a16:creationId xmlns:a16="http://schemas.microsoft.com/office/drawing/2014/main" id="{B45A9028-5B58-5841-926E-AD0D98FB1E1C}"/>
                </a:ext>
              </a:extLst>
            </p:cNvPr>
            <p:cNvSpPr/>
            <p:nvPr/>
          </p:nvSpPr>
          <p:spPr>
            <a:xfrm rot="16200000">
              <a:off x="4129188" y="3746950"/>
              <a:ext cx="174355" cy="2128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Down Arrow 42">
              <a:extLst>
                <a:ext uri="{FF2B5EF4-FFF2-40B4-BE49-F238E27FC236}">
                  <a16:creationId xmlns:a16="http://schemas.microsoft.com/office/drawing/2014/main" id="{B80867EF-F9A3-444B-82A6-AAD923DB6A93}"/>
                </a:ext>
              </a:extLst>
            </p:cNvPr>
            <p:cNvSpPr/>
            <p:nvPr/>
          </p:nvSpPr>
          <p:spPr>
            <a:xfrm rot="16200000">
              <a:off x="4148603" y="2548338"/>
              <a:ext cx="174355" cy="2128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7278B1E-6A6C-6A43-AE8B-8915167AA40E}"/>
              </a:ext>
            </a:extLst>
          </p:cNvPr>
          <p:cNvGrpSpPr/>
          <p:nvPr/>
        </p:nvGrpSpPr>
        <p:grpSpPr>
          <a:xfrm>
            <a:off x="4083815" y="1975329"/>
            <a:ext cx="1545553" cy="1000439"/>
            <a:chOff x="4314088" y="1975329"/>
            <a:chExt cx="1545553" cy="100043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F560FFE-339C-614E-9679-30844DB32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4314088" y="1975329"/>
              <a:ext cx="1464794" cy="100043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4DE28D2-9A14-2E4B-8E35-DC04E176EC83}"/>
                    </a:ext>
                  </a:extLst>
                </p:cNvPr>
                <p:cNvSpPr/>
                <p:nvPr/>
              </p:nvSpPr>
              <p:spPr>
                <a:xfrm>
                  <a:off x="5484987" y="2513180"/>
                  <a:ext cx="374654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4DE28D2-9A14-2E4B-8E35-DC04E176EC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4987" y="2513180"/>
                  <a:ext cx="374654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31DBDA-F4C8-1745-9FA1-35826E8E4D05}"/>
              </a:ext>
            </a:extLst>
          </p:cNvPr>
          <p:cNvGrpSpPr/>
          <p:nvPr/>
        </p:nvGrpSpPr>
        <p:grpSpPr>
          <a:xfrm>
            <a:off x="4102990" y="3324406"/>
            <a:ext cx="1467955" cy="1055361"/>
            <a:chOff x="4383141" y="3324406"/>
            <a:chExt cx="1467955" cy="105536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211F42A-9823-1E40-97BF-1BE62F0CC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4383141" y="3324406"/>
              <a:ext cx="1374598" cy="105536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AA4A6093-4F2F-194A-AB94-CF67F737B5A2}"/>
                    </a:ext>
                  </a:extLst>
                </p:cNvPr>
                <p:cNvSpPr/>
                <p:nvPr/>
              </p:nvSpPr>
              <p:spPr>
                <a:xfrm>
                  <a:off x="5463618" y="3886279"/>
                  <a:ext cx="387478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AA4A6093-4F2F-194A-AB94-CF67F737B5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3618" y="3886279"/>
                  <a:ext cx="387478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91632-F5DE-5D4E-883A-00E3E138C03A}"/>
              </a:ext>
            </a:extLst>
          </p:cNvPr>
          <p:cNvGrpSpPr/>
          <p:nvPr/>
        </p:nvGrpSpPr>
        <p:grpSpPr>
          <a:xfrm>
            <a:off x="256600" y="1954914"/>
            <a:ext cx="1297959" cy="2206720"/>
            <a:chOff x="98438" y="1960264"/>
            <a:chExt cx="1297959" cy="2206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CBAD9C-D786-A240-B6DD-CCC52AC49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22662" r="50000"/>
            <a:stretch/>
          </p:blipFill>
          <p:spPr>
            <a:xfrm>
              <a:off x="174511" y="1960264"/>
              <a:ext cx="1221886" cy="1077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F2E8A3-89AA-684B-B0E5-6BB3BD84C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22662" r="50000"/>
            <a:stretch/>
          </p:blipFill>
          <p:spPr>
            <a:xfrm>
              <a:off x="174511" y="3089884"/>
              <a:ext cx="1221886" cy="1077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79D707-0BEB-2647-9C7B-486D2FF5B878}"/>
                </a:ext>
              </a:extLst>
            </p:cNvPr>
            <p:cNvSpPr/>
            <p:nvPr/>
          </p:nvSpPr>
          <p:spPr>
            <a:xfrm>
              <a:off x="112586" y="2471667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Ⓐ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9D8977-658E-904F-A1B9-CF4321BE7B38}"/>
                </a:ext>
              </a:extLst>
            </p:cNvPr>
            <p:cNvSpPr/>
            <p:nvPr/>
          </p:nvSpPr>
          <p:spPr>
            <a:xfrm>
              <a:off x="98438" y="3608799"/>
              <a:ext cx="3834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Ⓑ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6D8A24C-DF60-6F40-B766-687A5064E829}"/>
              </a:ext>
            </a:extLst>
          </p:cNvPr>
          <p:cNvGrpSpPr/>
          <p:nvPr/>
        </p:nvGrpSpPr>
        <p:grpSpPr>
          <a:xfrm>
            <a:off x="1811397" y="4225643"/>
            <a:ext cx="1220329" cy="463346"/>
            <a:chOff x="1811397" y="4225643"/>
            <a:chExt cx="1220329" cy="4633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0E8438B-528B-9B43-AD7A-E6C76DBDAC6E}"/>
                    </a:ext>
                  </a:extLst>
                </p:cNvPr>
                <p:cNvSpPr/>
                <p:nvPr/>
              </p:nvSpPr>
              <p:spPr>
                <a:xfrm>
                  <a:off x="2066546" y="4381212"/>
                  <a:ext cx="78277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 smtClean="0">
                                <a:solidFill>
                                  <a:srgbClr val="3F20FC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14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0E8438B-528B-9B43-AD7A-E6C76DBDAC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6546" y="4381212"/>
                  <a:ext cx="782778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17CC9213-61D7-EA49-9A30-1912D0C87CC9}"/>
                </a:ext>
              </a:extLst>
            </p:cNvPr>
            <p:cNvSpPr/>
            <p:nvPr/>
          </p:nvSpPr>
          <p:spPr>
            <a:xfrm rot="16200000">
              <a:off x="2348147" y="3688893"/>
              <a:ext cx="146830" cy="1220329"/>
            </a:xfrm>
            <a:prstGeom prst="leftBrace">
              <a:avLst>
                <a:gd name="adj1" fmla="val 92076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2FAC162-1F3E-654B-81C6-49B514D4E032}"/>
              </a:ext>
            </a:extLst>
          </p:cNvPr>
          <p:cNvGrpSpPr/>
          <p:nvPr/>
        </p:nvGrpSpPr>
        <p:grpSpPr>
          <a:xfrm>
            <a:off x="3458495" y="4532824"/>
            <a:ext cx="2506532" cy="456343"/>
            <a:chOff x="3458495" y="4532824"/>
            <a:chExt cx="2506532" cy="456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80D4302-0799-AE4B-8A44-83FE3C807564}"/>
                    </a:ext>
                  </a:extLst>
                </p:cNvPr>
                <p:cNvSpPr txBox="1"/>
                <p:nvPr/>
              </p:nvSpPr>
              <p:spPr>
                <a:xfrm>
                  <a:off x="3978137" y="4532824"/>
                  <a:ext cx="1986890" cy="4563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e>
                            <m:r>
                              <a:rPr lang="en-US" sz="1400" i="1">
                                <a:solidFill>
                                  <a:srgbClr val="3F20FC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3F20FC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solidFill>
                                  <a:srgbClr val="3F20FC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80D4302-0799-AE4B-8A44-83FE3C807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8137" y="4532824"/>
                  <a:ext cx="1986890" cy="456343"/>
                </a:xfrm>
                <a:prstGeom prst="rect">
                  <a:avLst/>
                </a:prstGeom>
                <a:blipFill>
                  <a:blip r:embed="rId20"/>
                  <a:stretch>
                    <a:fillRect l="-1266" t="-5405" r="-2532" b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Down Arrow 54">
              <a:extLst>
                <a:ext uri="{FF2B5EF4-FFF2-40B4-BE49-F238E27FC236}">
                  <a16:creationId xmlns:a16="http://schemas.microsoft.com/office/drawing/2014/main" id="{BB206A37-ACEF-6A44-BFDA-3CBD35E5F656}"/>
                </a:ext>
              </a:extLst>
            </p:cNvPr>
            <p:cNvSpPr/>
            <p:nvPr/>
          </p:nvSpPr>
          <p:spPr>
            <a:xfrm rot="16200000">
              <a:off x="3477722" y="4630870"/>
              <a:ext cx="174355" cy="2128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822D629-D9F4-4643-9AD8-F8728E2E9F26}"/>
              </a:ext>
            </a:extLst>
          </p:cNvPr>
          <p:cNvGrpSpPr/>
          <p:nvPr/>
        </p:nvGrpSpPr>
        <p:grpSpPr>
          <a:xfrm>
            <a:off x="1891309" y="4589319"/>
            <a:ext cx="1178143" cy="470631"/>
            <a:chOff x="1891309" y="4589319"/>
            <a:chExt cx="1178143" cy="4706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D75B4DA-6F23-9A4A-AA04-D02266C4374E}"/>
                    </a:ext>
                  </a:extLst>
                </p:cNvPr>
                <p:cNvSpPr txBox="1"/>
                <p:nvPr/>
              </p:nvSpPr>
              <p:spPr>
                <a:xfrm>
                  <a:off x="1891309" y="4844506"/>
                  <a:ext cx="11781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uniform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D75B4DA-6F23-9A4A-AA04-D02266C43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309" y="4844506"/>
                  <a:ext cx="1178143" cy="215444"/>
                </a:xfrm>
                <a:prstGeom prst="rect">
                  <a:avLst/>
                </a:prstGeom>
                <a:blipFill>
                  <a:blip r:embed="rId21"/>
                  <a:stretch>
                    <a:fillRect l="-2128" r="-2128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63B445-4F5E-674D-9778-F853A92A315D}"/>
                </a:ext>
              </a:extLst>
            </p:cNvPr>
            <p:cNvSpPr txBox="1"/>
            <p:nvPr/>
          </p:nvSpPr>
          <p:spPr>
            <a:xfrm>
              <a:off x="2322960" y="4589319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⊕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56601C-BCC5-0844-9670-FEC8197D22C9}"/>
              </a:ext>
            </a:extLst>
          </p:cNvPr>
          <p:cNvGrpSpPr/>
          <p:nvPr/>
        </p:nvGrpSpPr>
        <p:grpSpPr>
          <a:xfrm>
            <a:off x="6105084" y="4527138"/>
            <a:ext cx="2799210" cy="369332"/>
            <a:chOff x="6105084" y="4527138"/>
            <a:chExt cx="2799210" cy="369332"/>
          </a:xfrm>
        </p:grpSpPr>
        <p:sp>
          <p:nvSpPr>
            <p:cNvPr id="60" name="Down Arrow 59">
              <a:extLst>
                <a:ext uri="{FF2B5EF4-FFF2-40B4-BE49-F238E27FC236}">
                  <a16:creationId xmlns:a16="http://schemas.microsoft.com/office/drawing/2014/main" id="{599881CA-60D4-8640-A313-62DEE14B9BF5}"/>
                </a:ext>
              </a:extLst>
            </p:cNvPr>
            <p:cNvSpPr/>
            <p:nvPr/>
          </p:nvSpPr>
          <p:spPr>
            <a:xfrm rot="16200000">
              <a:off x="6124311" y="4650923"/>
              <a:ext cx="174355" cy="2128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FEEAF98-C913-4A45-AFCD-670A325CC3D6}"/>
                    </a:ext>
                  </a:extLst>
                </p:cNvPr>
                <p:cNvSpPr/>
                <p:nvPr/>
              </p:nvSpPr>
              <p:spPr>
                <a:xfrm>
                  <a:off x="6435861" y="4527138"/>
                  <a:ext cx="246843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: 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rgbClr val="3F20FC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FEEAF98-C913-4A45-AFCD-670A325CC3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5861" y="4527138"/>
                  <a:ext cx="2468433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61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000889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C68B1875-F468-4E41-B54A-A9BAB32D89BB}"/>
              </a:ext>
            </a:extLst>
          </p:cNvPr>
          <p:cNvGraphicFramePr>
            <a:graphicFrameLocks/>
          </p:cNvGraphicFramePr>
          <p:nvPr/>
        </p:nvGraphicFramePr>
        <p:xfrm>
          <a:off x="6855173" y="566754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15057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1656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32F91-981E-5A41-A6F8-E70BE554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152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284268-55D5-B646-9BC0-05AB64B8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3" y="2093139"/>
            <a:ext cx="624376" cy="862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DE61AF-F71F-FA43-BCEF-A18F972E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7617" y="3231960"/>
            <a:ext cx="622397" cy="862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/>
              <p:nvPr/>
            </p:nvSpPr>
            <p:spPr>
              <a:xfrm>
                <a:off x="1775298" y="2210768"/>
                <a:ext cx="16218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53C6E9-5C20-DF4C-8E59-3CF786C3F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298" y="2210768"/>
                <a:ext cx="1621854" cy="246221"/>
              </a:xfrm>
              <a:prstGeom prst="rect">
                <a:avLst/>
              </a:prstGeom>
              <a:blipFill>
                <a:blip r:embed="rId4"/>
                <a:stretch>
                  <a:fillRect l="-2344" r="-3906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/>
              <p:nvPr/>
            </p:nvSpPr>
            <p:spPr>
              <a:xfrm>
                <a:off x="1717457" y="1261354"/>
                <a:ext cx="18540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8962661-F499-454E-AFCD-84133C22D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457" y="1261354"/>
                <a:ext cx="185409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/>
              <p:nvPr/>
            </p:nvSpPr>
            <p:spPr>
              <a:xfrm>
                <a:off x="1773373" y="3315086"/>
                <a:ext cx="162736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Prob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AE0ECB-0FFE-EA4A-8316-E8573CDB5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373" y="3315086"/>
                <a:ext cx="1627369" cy="246221"/>
              </a:xfrm>
              <a:prstGeom prst="rect">
                <a:avLst/>
              </a:prstGeom>
              <a:blipFill>
                <a:blip r:embed="rId6"/>
                <a:stretch>
                  <a:fillRect l="-3101" r="-3876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/>
              <p:nvPr/>
            </p:nvSpPr>
            <p:spPr>
              <a:xfrm>
                <a:off x="1831333" y="2585172"/>
                <a:ext cx="95827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0, 1, 1, 0,…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85CADE-614C-9C4E-85DA-4AB3C68E7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333" y="2585172"/>
                <a:ext cx="958275" cy="246221"/>
              </a:xfrm>
              <a:prstGeom prst="rect">
                <a:avLst/>
              </a:prstGeom>
              <a:blipFill>
                <a:blip r:embed="rId7"/>
                <a:stretch>
                  <a:fillRect l="-5263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/>
              <p:nvPr/>
            </p:nvSpPr>
            <p:spPr>
              <a:xfrm>
                <a:off x="1831786" y="3722283"/>
                <a:ext cx="95904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0, 0, 1,…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E69DC0-3C47-C940-86A4-F06023453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786" y="3722283"/>
                <a:ext cx="959044" cy="246221"/>
              </a:xfrm>
              <a:prstGeom prst="rect">
                <a:avLst/>
              </a:prstGeom>
              <a:blipFill>
                <a:blip r:embed="rId8"/>
                <a:stretch>
                  <a:fillRect l="-526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51235B42-FCDF-FF4A-8636-1132C42EC375}"/>
              </a:ext>
            </a:extLst>
          </p:cNvPr>
          <p:cNvGrpSpPr/>
          <p:nvPr/>
        </p:nvGrpSpPr>
        <p:grpSpPr>
          <a:xfrm rot="21190522">
            <a:off x="1102067" y="2766457"/>
            <a:ext cx="1081611" cy="1364801"/>
            <a:chOff x="948856" y="2794484"/>
            <a:chExt cx="1365369" cy="1364801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55B0F2A-0ACC-4F45-B87E-09A31366F8B1}"/>
                </a:ext>
              </a:extLst>
            </p:cNvPr>
            <p:cNvSpPr/>
            <p:nvPr/>
          </p:nvSpPr>
          <p:spPr>
            <a:xfrm rot="21229745" flipH="1" flipV="1">
              <a:off x="948856" y="3927747"/>
              <a:ext cx="1282529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EA143D8-4A40-DE4B-8174-BDED0A941471}"/>
                </a:ext>
              </a:extLst>
            </p:cNvPr>
            <p:cNvSpPr/>
            <p:nvPr/>
          </p:nvSpPr>
          <p:spPr>
            <a:xfrm rot="21229745" flipH="1" flipV="1">
              <a:off x="1083200" y="2794484"/>
              <a:ext cx="1231025" cy="231538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A958ADE-E738-1F43-B241-1BD41183CC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238623" y="2076989"/>
            <a:ext cx="2750980" cy="2090744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B79969F8-5B58-2043-848E-78E5226E8026}"/>
              </a:ext>
            </a:extLst>
          </p:cNvPr>
          <p:cNvGrpSpPr/>
          <p:nvPr/>
        </p:nvGrpSpPr>
        <p:grpSpPr>
          <a:xfrm>
            <a:off x="3424967" y="2567565"/>
            <a:ext cx="232225" cy="1372967"/>
            <a:chOff x="4109961" y="2567565"/>
            <a:chExt cx="232225" cy="1372967"/>
          </a:xfrm>
        </p:grpSpPr>
        <p:sp>
          <p:nvSpPr>
            <p:cNvPr id="42" name="Down Arrow 41">
              <a:extLst>
                <a:ext uri="{FF2B5EF4-FFF2-40B4-BE49-F238E27FC236}">
                  <a16:creationId xmlns:a16="http://schemas.microsoft.com/office/drawing/2014/main" id="{B45A9028-5B58-5841-926E-AD0D98FB1E1C}"/>
                </a:ext>
              </a:extLst>
            </p:cNvPr>
            <p:cNvSpPr/>
            <p:nvPr/>
          </p:nvSpPr>
          <p:spPr>
            <a:xfrm rot="16200000">
              <a:off x="4129188" y="3746950"/>
              <a:ext cx="174355" cy="2128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Down Arrow 42">
              <a:extLst>
                <a:ext uri="{FF2B5EF4-FFF2-40B4-BE49-F238E27FC236}">
                  <a16:creationId xmlns:a16="http://schemas.microsoft.com/office/drawing/2014/main" id="{B80867EF-F9A3-444B-82A6-AAD923DB6A93}"/>
                </a:ext>
              </a:extLst>
            </p:cNvPr>
            <p:cNvSpPr/>
            <p:nvPr/>
          </p:nvSpPr>
          <p:spPr>
            <a:xfrm rot="16200000">
              <a:off x="4148603" y="2548338"/>
              <a:ext cx="174355" cy="2128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7278B1E-6A6C-6A43-AE8B-8915167AA40E}"/>
              </a:ext>
            </a:extLst>
          </p:cNvPr>
          <p:cNvGrpSpPr/>
          <p:nvPr/>
        </p:nvGrpSpPr>
        <p:grpSpPr>
          <a:xfrm>
            <a:off x="4083815" y="1975329"/>
            <a:ext cx="1545553" cy="1000439"/>
            <a:chOff x="4314088" y="1975329"/>
            <a:chExt cx="1545553" cy="100043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F560FFE-339C-614E-9679-30844DB32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4314088" y="1975329"/>
              <a:ext cx="1464794" cy="100043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4DE28D2-9A14-2E4B-8E35-DC04E176EC83}"/>
                    </a:ext>
                  </a:extLst>
                </p:cNvPr>
                <p:cNvSpPr/>
                <p:nvPr/>
              </p:nvSpPr>
              <p:spPr>
                <a:xfrm>
                  <a:off x="5484987" y="2513180"/>
                  <a:ext cx="374654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4DE28D2-9A14-2E4B-8E35-DC04E176EC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4987" y="2513180"/>
                  <a:ext cx="374654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31DBDA-F4C8-1745-9FA1-35826E8E4D05}"/>
              </a:ext>
            </a:extLst>
          </p:cNvPr>
          <p:cNvGrpSpPr/>
          <p:nvPr/>
        </p:nvGrpSpPr>
        <p:grpSpPr>
          <a:xfrm>
            <a:off x="4102990" y="3324406"/>
            <a:ext cx="1467955" cy="1055361"/>
            <a:chOff x="4383141" y="3324406"/>
            <a:chExt cx="1467955" cy="105536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211F42A-9823-1E40-97BF-1BE62F0CC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4383141" y="3324406"/>
              <a:ext cx="1374598" cy="105536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AA4A6093-4F2F-194A-AB94-CF67F737B5A2}"/>
                    </a:ext>
                  </a:extLst>
                </p:cNvPr>
                <p:cNvSpPr/>
                <p:nvPr/>
              </p:nvSpPr>
              <p:spPr>
                <a:xfrm>
                  <a:off x="5463618" y="3886279"/>
                  <a:ext cx="387478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AA4A6093-4F2F-194A-AB94-CF67F737B5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3618" y="3886279"/>
                  <a:ext cx="387478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10C1EC6-812B-494F-B146-37B1DC6E04DE}"/>
                  </a:ext>
                </a:extLst>
              </p:cNvPr>
              <p:cNvSpPr/>
              <p:nvPr/>
            </p:nvSpPr>
            <p:spPr>
              <a:xfrm>
                <a:off x="7259869" y="4158455"/>
                <a:ext cx="81406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10C1EC6-812B-494F-B146-37B1DC6E04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869" y="4158455"/>
                <a:ext cx="814069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A1B91632-F5DE-5D4E-883A-00E3E138C03A}"/>
              </a:ext>
            </a:extLst>
          </p:cNvPr>
          <p:cNvGrpSpPr/>
          <p:nvPr/>
        </p:nvGrpSpPr>
        <p:grpSpPr>
          <a:xfrm>
            <a:off x="256600" y="1954914"/>
            <a:ext cx="1297959" cy="2206720"/>
            <a:chOff x="98438" y="1960264"/>
            <a:chExt cx="1297959" cy="2206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CBAD9C-D786-A240-B6DD-CCC52AC494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t="22662" r="50000"/>
            <a:stretch/>
          </p:blipFill>
          <p:spPr>
            <a:xfrm>
              <a:off x="174511" y="1960264"/>
              <a:ext cx="1221886" cy="1077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F2E8A3-89AA-684B-B0E5-6BB3BD84C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t="22662" r="50000"/>
            <a:stretch/>
          </p:blipFill>
          <p:spPr>
            <a:xfrm>
              <a:off x="174511" y="3089884"/>
              <a:ext cx="1221886" cy="1077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79D707-0BEB-2647-9C7B-486D2FF5B878}"/>
                </a:ext>
              </a:extLst>
            </p:cNvPr>
            <p:cNvSpPr/>
            <p:nvPr/>
          </p:nvSpPr>
          <p:spPr>
            <a:xfrm>
              <a:off x="112586" y="2471667"/>
              <a:ext cx="383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Ⓐ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9D8977-658E-904F-A1B9-CF4321BE7B38}"/>
                </a:ext>
              </a:extLst>
            </p:cNvPr>
            <p:cNvSpPr/>
            <p:nvPr/>
          </p:nvSpPr>
          <p:spPr>
            <a:xfrm>
              <a:off x="98438" y="3608799"/>
              <a:ext cx="3834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Ⓑ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6D8A24C-DF60-6F40-B766-687A5064E829}"/>
              </a:ext>
            </a:extLst>
          </p:cNvPr>
          <p:cNvGrpSpPr/>
          <p:nvPr/>
        </p:nvGrpSpPr>
        <p:grpSpPr>
          <a:xfrm>
            <a:off x="1811397" y="4225643"/>
            <a:ext cx="1220329" cy="463346"/>
            <a:chOff x="1811397" y="4225643"/>
            <a:chExt cx="1220329" cy="4633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0E8438B-528B-9B43-AD7A-E6C76DBDAC6E}"/>
                    </a:ext>
                  </a:extLst>
                </p:cNvPr>
                <p:cNvSpPr/>
                <p:nvPr/>
              </p:nvSpPr>
              <p:spPr>
                <a:xfrm>
                  <a:off x="2066546" y="4381212"/>
                  <a:ext cx="78277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 smtClean="0">
                                <a:solidFill>
                                  <a:srgbClr val="3F20FC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14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0E8438B-528B-9B43-AD7A-E6C76DBDAC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6546" y="4381212"/>
                  <a:ext cx="782778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17CC9213-61D7-EA49-9A30-1912D0C87CC9}"/>
                </a:ext>
              </a:extLst>
            </p:cNvPr>
            <p:cNvSpPr/>
            <p:nvPr/>
          </p:nvSpPr>
          <p:spPr>
            <a:xfrm rot="16200000">
              <a:off x="2348147" y="3688893"/>
              <a:ext cx="146830" cy="1220329"/>
            </a:xfrm>
            <a:prstGeom prst="leftBrace">
              <a:avLst>
                <a:gd name="adj1" fmla="val 92076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2FAC162-1F3E-654B-81C6-49B514D4E032}"/>
              </a:ext>
            </a:extLst>
          </p:cNvPr>
          <p:cNvGrpSpPr/>
          <p:nvPr/>
        </p:nvGrpSpPr>
        <p:grpSpPr>
          <a:xfrm>
            <a:off x="3458495" y="4532824"/>
            <a:ext cx="2506532" cy="456343"/>
            <a:chOff x="3458495" y="4532824"/>
            <a:chExt cx="2506532" cy="456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80D4302-0799-AE4B-8A44-83FE3C807564}"/>
                    </a:ext>
                  </a:extLst>
                </p:cNvPr>
                <p:cNvSpPr txBox="1"/>
                <p:nvPr/>
              </p:nvSpPr>
              <p:spPr>
                <a:xfrm>
                  <a:off x="3978137" y="4532824"/>
                  <a:ext cx="1986890" cy="4563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e>
                            <m:r>
                              <a:rPr lang="en-US" sz="1400" i="1">
                                <a:solidFill>
                                  <a:srgbClr val="3F20FC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rgbClr val="3F20FC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solidFill>
                                  <a:srgbClr val="3F20FC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80D4302-0799-AE4B-8A44-83FE3C807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8137" y="4532824"/>
                  <a:ext cx="1986890" cy="456343"/>
                </a:xfrm>
                <a:prstGeom prst="rect">
                  <a:avLst/>
                </a:prstGeom>
                <a:blipFill>
                  <a:blip r:embed="rId20"/>
                  <a:stretch>
                    <a:fillRect l="-1266" t="-5405" r="-2532" b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Down Arrow 54">
              <a:extLst>
                <a:ext uri="{FF2B5EF4-FFF2-40B4-BE49-F238E27FC236}">
                  <a16:creationId xmlns:a16="http://schemas.microsoft.com/office/drawing/2014/main" id="{BB206A37-ACEF-6A44-BFDA-3CBD35E5F656}"/>
                </a:ext>
              </a:extLst>
            </p:cNvPr>
            <p:cNvSpPr/>
            <p:nvPr/>
          </p:nvSpPr>
          <p:spPr>
            <a:xfrm rot="16200000">
              <a:off x="3477722" y="4630870"/>
              <a:ext cx="174355" cy="2128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822D629-D9F4-4643-9AD8-F8728E2E9F26}"/>
              </a:ext>
            </a:extLst>
          </p:cNvPr>
          <p:cNvGrpSpPr/>
          <p:nvPr/>
        </p:nvGrpSpPr>
        <p:grpSpPr>
          <a:xfrm>
            <a:off x="1891309" y="4589319"/>
            <a:ext cx="1178143" cy="470631"/>
            <a:chOff x="1891309" y="4589319"/>
            <a:chExt cx="1178143" cy="4706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D75B4DA-6F23-9A4A-AA04-D02266C4374E}"/>
                    </a:ext>
                  </a:extLst>
                </p:cNvPr>
                <p:cNvSpPr txBox="1"/>
                <p:nvPr/>
              </p:nvSpPr>
              <p:spPr>
                <a:xfrm>
                  <a:off x="1891309" y="4844506"/>
                  <a:ext cx="117814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uniform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D75B4DA-6F23-9A4A-AA04-D02266C43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1309" y="4844506"/>
                  <a:ext cx="1178143" cy="215444"/>
                </a:xfrm>
                <a:prstGeom prst="rect">
                  <a:avLst/>
                </a:prstGeom>
                <a:blipFill>
                  <a:blip r:embed="rId21"/>
                  <a:stretch>
                    <a:fillRect l="-2128" r="-2128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63B445-4F5E-674D-9778-F853A92A315D}"/>
                </a:ext>
              </a:extLst>
            </p:cNvPr>
            <p:cNvSpPr txBox="1"/>
            <p:nvPr/>
          </p:nvSpPr>
          <p:spPr>
            <a:xfrm>
              <a:off x="2322960" y="4589319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⊕</a:t>
              </a:r>
            </a:p>
          </p:txBody>
        </p:sp>
      </p:grpSp>
      <p:sp>
        <p:nvSpPr>
          <p:cNvPr id="45" name="Down Arrow 44">
            <a:extLst>
              <a:ext uri="{FF2B5EF4-FFF2-40B4-BE49-F238E27FC236}">
                <a16:creationId xmlns:a16="http://schemas.microsoft.com/office/drawing/2014/main" id="{EE7C06E7-2FE3-DF43-832D-B7A543D49B38}"/>
              </a:ext>
            </a:extLst>
          </p:cNvPr>
          <p:cNvSpPr/>
          <p:nvPr/>
        </p:nvSpPr>
        <p:spPr>
          <a:xfrm rot="16200000">
            <a:off x="6112771" y="3069502"/>
            <a:ext cx="174355" cy="2128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56601C-BCC5-0844-9670-FEC8197D22C9}"/>
              </a:ext>
            </a:extLst>
          </p:cNvPr>
          <p:cNvGrpSpPr/>
          <p:nvPr/>
        </p:nvGrpSpPr>
        <p:grpSpPr>
          <a:xfrm>
            <a:off x="6105084" y="4527138"/>
            <a:ext cx="2799210" cy="369332"/>
            <a:chOff x="6105084" y="4527138"/>
            <a:chExt cx="2799210" cy="369332"/>
          </a:xfrm>
        </p:grpSpPr>
        <p:sp>
          <p:nvSpPr>
            <p:cNvPr id="60" name="Down Arrow 59">
              <a:extLst>
                <a:ext uri="{FF2B5EF4-FFF2-40B4-BE49-F238E27FC236}">
                  <a16:creationId xmlns:a16="http://schemas.microsoft.com/office/drawing/2014/main" id="{599881CA-60D4-8640-A313-62DEE14B9BF5}"/>
                </a:ext>
              </a:extLst>
            </p:cNvPr>
            <p:cNvSpPr/>
            <p:nvPr/>
          </p:nvSpPr>
          <p:spPr>
            <a:xfrm rot="16200000">
              <a:off x="6124311" y="4650923"/>
              <a:ext cx="174355" cy="21281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FEEAF98-C913-4A45-AFCD-670A325CC3D6}"/>
                    </a:ext>
                  </a:extLst>
                </p:cNvPr>
                <p:cNvSpPr/>
                <p:nvPr/>
              </p:nvSpPr>
              <p:spPr>
                <a:xfrm>
                  <a:off x="6435861" y="4527138"/>
                  <a:ext cx="246843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: 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rgbClr val="3F20FC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FEEAF98-C913-4A45-AFCD-670A325CC3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5861" y="4527138"/>
                  <a:ext cx="2468433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61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019993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64D83-E2FD-3A4C-A3EB-EF6FDDA9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153</a:t>
            </a:fld>
            <a:endParaRPr lang="en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A1A43504-684E-2E49-BDBB-0831F51E4923}"/>
              </a:ext>
            </a:extLst>
          </p:cNvPr>
          <p:cNvGraphicFramePr>
            <a:graphicFrameLocks/>
          </p:cNvGraphicFramePr>
          <p:nvPr/>
        </p:nvGraphicFramePr>
        <p:xfrm>
          <a:off x="6589165" y="583199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/>
              <p:nvPr/>
            </p:nvSpPr>
            <p:spPr>
              <a:xfrm>
                <a:off x="1681041" y="1391174"/>
                <a:ext cx="17520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41" y="1391174"/>
                <a:ext cx="175208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F05E0C-B4A7-864E-8026-1D2A7DB78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1069" y="1821184"/>
            <a:ext cx="3436966" cy="2655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/>
              <p:nvPr/>
            </p:nvSpPr>
            <p:spPr>
              <a:xfrm>
                <a:off x="8354040" y="3886384"/>
                <a:ext cx="81406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040" y="3886384"/>
                <a:ext cx="81406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15926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64D83-E2FD-3A4C-A3EB-EF6FDDA9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154</a:t>
            </a:fld>
            <a:endParaRPr lang="en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A1A43504-684E-2E49-BDBB-0831F51E4923}"/>
              </a:ext>
            </a:extLst>
          </p:cNvPr>
          <p:cNvGraphicFramePr>
            <a:graphicFrameLocks/>
          </p:cNvGraphicFramePr>
          <p:nvPr/>
        </p:nvGraphicFramePr>
        <p:xfrm>
          <a:off x="6589165" y="583199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/>
              <p:nvPr/>
            </p:nvSpPr>
            <p:spPr>
              <a:xfrm>
                <a:off x="1681041" y="1391174"/>
                <a:ext cx="17520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41" y="1391174"/>
                <a:ext cx="175208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F05E0C-B4A7-864E-8026-1D2A7DB78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1069" y="1821184"/>
            <a:ext cx="3436966" cy="2655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/>
              <p:nvPr/>
            </p:nvSpPr>
            <p:spPr>
              <a:xfrm>
                <a:off x="8354040" y="3886384"/>
                <a:ext cx="81406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040" y="3886384"/>
                <a:ext cx="81406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3A0738-3E9F-A34D-A170-0AFEA42BF08E}"/>
              </a:ext>
            </a:extLst>
          </p:cNvPr>
          <p:cNvCxnSpPr>
            <a:cxnSpLocks/>
          </p:cNvCxnSpPr>
          <p:nvPr/>
        </p:nvCxnSpPr>
        <p:spPr>
          <a:xfrm>
            <a:off x="5981520" y="4210010"/>
            <a:ext cx="0" cy="452888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92066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) holds true …  </a:t>
                </a:r>
              </a:p>
              <a:p>
                <a:pPr lvl="1"/>
                <a:r>
                  <a:rPr lang="en-US" dirty="0"/>
                  <a:t>… with probability %99.6. 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) holds true … </a:t>
                </a:r>
              </a:p>
              <a:p>
                <a:pPr lvl="1"/>
                <a:r>
                  <a:rPr lang="en-US" dirty="0"/>
                  <a:t>… with probability %94. </a:t>
                </a:r>
                <a:endParaRPr lang="en-US" sz="1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  <a:blipFill>
                <a:blip r:embed="rId3"/>
                <a:stretch>
                  <a:fillRect l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64D83-E2FD-3A4C-A3EB-EF6FDDA9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155</a:t>
            </a:fld>
            <a:endParaRPr lang="en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A1A43504-684E-2E49-BDBB-0831F51E4923}"/>
              </a:ext>
            </a:extLst>
          </p:cNvPr>
          <p:cNvGraphicFramePr>
            <a:graphicFrameLocks/>
          </p:cNvGraphicFramePr>
          <p:nvPr/>
        </p:nvGraphicFramePr>
        <p:xfrm>
          <a:off x="6589165" y="583199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/>
              <p:nvPr/>
            </p:nvSpPr>
            <p:spPr>
              <a:xfrm>
                <a:off x="1681041" y="1391174"/>
                <a:ext cx="17520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41" y="1391174"/>
                <a:ext cx="175208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F05E0C-B4A7-864E-8026-1D2A7DB78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1069" y="1821184"/>
            <a:ext cx="3436966" cy="2655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/>
              <p:nvPr/>
            </p:nvSpPr>
            <p:spPr>
              <a:xfrm>
                <a:off x="8354040" y="3886384"/>
                <a:ext cx="81406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040" y="3886384"/>
                <a:ext cx="81406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F344929-5EC5-6F4D-88E7-14B7C17027D4}"/>
                  </a:ext>
                </a:extLst>
              </p:cNvPr>
              <p:cNvSpPr/>
              <p:nvPr/>
            </p:nvSpPr>
            <p:spPr>
              <a:xfrm>
                <a:off x="5790314" y="4562343"/>
                <a:ext cx="3824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F344929-5EC5-6F4D-88E7-14B7C1702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314" y="4562343"/>
                <a:ext cx="38241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3A0738-3E9F-A34D-A170-0AFEA42BF08E}"/>
              </a:ext>
            </a:extLst>
          </p:cNvPr>
          <p:cNvCxnSpPr>
            <a:cxnSpLocks/>
          </p:cNvCxnSpPr>
          <p:nvPr/>
        </p:nvCxnSpPr>
        <p:spPr>
          <a:xfrm>
            <a:off x="5981520" y="4210010"/>
            <a:ext cx="0" cy="452888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74883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) holds true …  </a:t>
                </a:r>
              </a:p>
              <a:p>
                <a:pPr lvl="1"/>
                <a:r>
                  <a:rPr lang="en-US" dirty="0"/>
                  <a:t>… with probability %99.6. 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) holds true … </a:t>
                </a:r>
              </a:p>
              <a:p>
                <a:pPr lvl="1"/>
                <a:r>
                  <a:rPr lang="en-US" dirty="0"/>
                  <a:t>… with probability %94. </a:t>
                </a:r>
                <a:endParaRPr lang="en-US" sz="1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  <a:blipFill>
                <a:blip r:embed="rId3"/>
                <a:stretch>
                  <a:fillRect l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64D83-E2FD-3A4C-A3EB-EF6FDDA9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156</a:t>
            </a:fld>
            <a:endParaRPr lang="en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A1A43504-684E-2E49-BDBB-0831F51E4923}"/>
              </a:ext>
            </a:extLst>
          </p:cNvPr>
          <p:cNvGraphicFramePr>
            <a:graphicFrameLocks/>
          </p:cNvGraphicFramePr>
          <p:nvPr/>
        </p:nvGraphicFramePr>
        <p:xfrm>
          <a:off x="6589165" y="583199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/>
              <p:nvPr/>
            </p:nvSpPr>
            <p:spPr>
              <a:xfrm>
                <a:off x="1681041" y="1391174"/>
                <a:ext cx="17520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41" y="1391174"/>
                <a:ext cx="175208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F05E0C-B4A7-864E-8026-1D2A7DB78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1069" y="1821184"/>
            <a:ext cx="3436966" cy="2655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/>
              <p:nvPr/>
            </p:nvSpPr>
            <p:spPr>
              <a:xfrm>
                <a:off x="8354040" y="3886384"/>
                <a:ext cx="81406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040" y="3886384"/>
                <a:ext cx="81406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F344929-5EC5-6F4D-88E7-14B7C17027D4}"/>
                  </a:ext>
                </a:extLst>
              </p:cNvPr>
              <p:cNvSpPr/>
              <p:nvPr/>
            </p:nvSpPr>
            <p:spPr>
              <a:xfrm>
                <a:off x="5790314" y="4562343"/>
                <a:ext cx="3824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F344929-5EC5-6F4D-88E7-14B7C1702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314" y="4562343"/>
                <a:ext cx="38241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3A0738-3E9F-A34D-A170-0AFEA42BF08E}"/>
              </a:ext>
            </a:extLst>
          </p:cNvPr>
          <p:cNvCxnSpPr>
            <a:cxnSpLocks/>
          </p:cNvCxnSpPr>
          <p:nvPr/>
        </p:nvCxnSpPr>
        <p:spPr>
          <a:xfrm>
            <a:off x="5981520" y="4210010"/>
            <a:ext cx="0" cy="452888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114141-0C1D-B64A-8985-CAA83814DAC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245" b="87298" l="9923" r="89981">
                        <a14:foregroundMark x1="62620" y1="84433" x2="62620" y2="84433"/>
                        <a14:foregroundMark x1="81696" y1="87422" x2="81696" y2="87422"/>
                        <a14:foregroundMark x1="47688" y1="8219" x2="47688" y2="8219"/>
                        <a14:foregroundMark x1="48073" y1="2864" x2="48073" y2="2864"/>
                        <a14:foregroundMark x1="48459" y1="1494" x2="48459" y2="1494"/>
                        <a14:foregroundMark x1="49133" y1="2366" x2="49133" y2="2366"/>
                        <a14:foregroundMark x1="48651" y1="1868" x2="48651" y2="1868"/>
                        <a14:foregroundMark x1="48844" y1="1494" x2="48844" y2="1494"/>
                        <a14:foregroundMark x1="49326" y1="1245" x2="49326" y2="1245"/>
                        <a14:foregroundMark x1="44123" y1="7597" x2="44123" y2="7597"/>
                        <a14:foregroundMark x1="43931" y1="6974" x2="43931" y2="6974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4269" b="10043"/>
          <a:stretch/>
        </p:blipFill>
        <p:spPr>
          <a:xfrm>
            <a:off x="5988664" y="1816085"/>
            <a:ext cx="2946514" cy="23888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885441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) holds true …  </a:t>
                </a:r>
              </a:p>
              <a:p>
                <a:pPr lvl="1"/>
                <a:r>
                  <a:rPr lang="en-US" dirty="0"/>
                  <a:t>… with probability %99.6. 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) holds true … </a:t>
                </a:r>
              </a:p>
              <a:p>
                <a:pPr lvl="1"/>
                <a:r>
                  <a:rPr lang="en-US" dirty="0"/>
                  <a:t>… with probability %94. </a:t>
                </a:r>
                <a:endParaRPr lang="en-US" sz="1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  <a:blipFill>
                <a:blip r:embed="rId3"/>
                <a:stretch>
                  <a:fillRect l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64D83-E2FD-3A4C-A3EB-EF6FDDA9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157</a:t>
            </a:fld>
            <a:endParaRPr lang="en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A1A43504-684E-2E49-BDBB-0831F51E4923}"/>
              </a:ext>
            </a:extLst>
          </p:cNvPr>
          <p:cNvGraphicFramePr>
            <a:graphicFrameLocks/>
          </p:cNvGraphicFramePr>
          <p:nvPr/>
        </p:nvGraphicFramePr>
        <p:xfrm>
          <a:off x="6589165" y="583199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/>
              <p:nvPr/>
            </p:nvSpPr>
            <p:spPr>
              <a:xfrm>
                <a:off x="1681041" y="1391174"/>
                <a:ext cx="17520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41" y="1391174"/>
                <a:ext cx="175208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F05E0C-B4A7-864E-8026-1D2A7DB78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1069" y="1821184"/>
            <a:ext cx="3436966" cy="2655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/>
              <p:nvPr/>
            </p:nvSpPr>
            <p:spPr>
              <a:xfrm>
                <a:off x="8354040" y="3886384"/>
                <a:ext cx="81406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040" y="3886384"/>
                <a:ext cx="81406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F344929-5EC5-6F4D-88E7-14B7C17027D4}"/>
                  </a:ext>
                </a:extLst>
              </p:cNvPr>
              <p:cNvSpPr/>
              <p:nvPr/>
            </p:nvSpPr>
            <p:spPr>
              <a:xfrm>
                <a:off x="5790314" y="4562343"/>
                <a:ext cx="3824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F344929-5EC5-6F4D-88E7-14B7C1702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314" y="4562343"/>
                <a:ext cx="38241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3A0738-3E9F-A34D-A170-0AFEA42BF08E}"/>
              </a:ext>
            </a:extLst>
          </p:cNvPr>
          <p:cNvCxnSpPr>
            <a:cxnSpLocks/>
          </p:cNvCxnSpPr>
          <p:nvPr/>
        </p:nvCxnSpPr>
        <p:spPr>
          <a:xfrm>
            <a:off x="5981520" y="4210010"/>
            <a:ext cx="0" cy="452888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114141-0C1D-B64A-8985-CAA83814DAC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245" b="87298" l="9923" r="89981">
                        <a14:foregroundMark x1="62620" y1="84433" x2="62620" y2="84433"/>
                        <a14:foregroundMark x1="81696" y1="87422" x2="81696" y2="87422"/>
                        <a14:foregroundMark x1="47688" y1="8219" x2="47688" y2="8219"/>
                        <a14:foregroundMark x1="48073" y1="2864" x2="48073" y2="2864"/>
                        <a14:foregroundMark x1="48459" y1="1494" x2="48459" y2="1494"/>
                        <a14:foregroundMark x1="49133" y1="2366" x2="49133" y2="2366"/>
                        <a14:foregroundMark x1="48651" y1="1868" x2="48651" y2="1868"/>
                        <a14:foregroundMark x1="48844" y1="1494" x2="48844" y2="1494"/>
                        <a14:foregroundMark x1="49326" y1="1245" x2="49326" y2="1245"/>
                        <a14:foregroundMark x1="44123" y1="7597" x2="44123" y2="7597"/>
                        <a14:foregroundMark x1="43931" y1="6974" x2="43931" y2="6974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4269" b="10043"/>
          <a:stretch/>
        </p:blipFill>
        <p:spPr>
          <a:xfrm>
            <a:off x="5988664" y="1816085"/>
            <a:ext cx="2946514" cy="23888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268855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) holds true …  </a:t>
                </a:r>
              </a:p>
              <a:p>
                <a:pPr lvl="1"/>
                <a:r>
                  <a:rPr lang="en-US" dirty="0"/>
                  <a:t>… with probability %99.6. 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) holds true … </a:t>
                </a:r>
              </a:p>
              <a:p>
                <a:pPr lvl="1"/>
                <a:r>
                  <a:rPr lang="en-US" dirty="0"/>
                  <a:t>… with probability %94. </a:t>
                </a:r>
                <a:endParaRPr lang="en-US" sz="1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  <a:blipFill>
                <a:blip r:embed="rId3"/>
                <a:stretch>
                  <a:fillRect l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64D83-E2FD-3A4C-A3EB-EF6FDDA9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158</a:t>
            </a:fld>
            <a:endParaRPr lang="en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A1A43504-684E-2E49-BDBB-0831F51E4923}"/>
              </a:ext>
            </a:extLst>
          </p:cNvPr>
          <p:cNvGraphicFramePr>
            <a:graphicFrameLocks/>
          </p:cNvGraphicFramePr>
          <p:nvPr/>
        </p:nvGraphicFramePr>
        <p:xfrm>
          <a:off x="6589165" y="583199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/>
              <p:nvPr/>
            </p:nvSpPr>
            <p:spPr>
              <a:xfrm>
                <a:off x="1681041" y="1391174"/>
                <a:ext cx="17520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41" y="1391174"/>
                <a:ext cx="175208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F05E0C-B4A7-864E-8026-1D2A7DB78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1069" y="1821184"/>
            <a:ext cx="3436966" cy="2655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/>
              <p:nvPr/>
            </p:nvSpPr>
            <p:spPr>
              <a:xfrm>
                <a:off x="8354040" y="3886384"/>
                <a:ext cx="81406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040" y="3886384"/>
                <a:ext cx="81406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51400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) holds true …  </a:t>
                </a:r>
              </a:p>
              <a:p>
                <a:pPr lvl="1"/>
                <a:r>
                  <a:rPr lang="en-US" dirty="0"/>
                  <a:t>… with probability %99.6. 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) holds true … </a:t>
                </a:r>
              </a:p>
              <a:p>
                <a:pPr lvl="1"/>
                <a:r>
                  <a:rPr lang="en-US" dirty="0"/>
                  <a:t>… with probability %94. </a:t>
                </a:r>
                <a:endParaRPr lang="en-US" sz="1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  <a:blipFill>
                <a:blip r:embed="rId3"/>
                <a:stretch>
                  <a:fillRect l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64D83-E2FD-3A4C-A3EB-EF6FDDA9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159</a:t>
            </a:fld>
            <a:endParaRPr lang="en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A1A43504-684E-2E49-BDBB-0831F51E4923}"/>
              </a:ext>
            </a:extLst>
          </p:cNvPr>
          <p:cNvGraphicFramePr>
            <a:graphicFrameLocks/>
          </p:cNvGraphicFramePr>
          <p:nvPr/>
        </p:nvGraphicFramePr>
        <p:xfrm>
          <a:off x="6589165" y="583199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/>
              <p:nvPr/>
            </p:nvSpPr>
            <p:spPr>
              <a:xfrm>
                <a:off x="1681041" y="1391174"/>
                <a:ext cx="17520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41" y="1391174"/>
                <a:ext cx="175208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F05E0C-B4A7-864E-8026-1D2A7DB78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1069" y="1821184"/>
            <a:ext cx="3436966" cy="2655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/>
              <p:nvPr/>
            </p:nvSpPr>
            <p:spPr>
              <a:xfrm>
                <a:off x="8354040" y="3886384"/>
                <a:ext cx="81406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040" y="3886384"/>
                <a:ext cx="81406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09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85C53-7896-B742-B3D1-1A62EABB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2680754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) holds true …  </a:t>
                </a:r>
              </a:p>
              <a:p>
                <a:pPr lvl="1"/>
                <a:r>
                  <a:rPr lang="en-US" dirty="0"/>
                  <a:t>… with probability %99.6. 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) holds true … </a:t>
                </a:r>
              </a:p>
              <a:p>
                <a:pPr lvl="1"/>
                <a:r>
                  <a:rPr lang="en-US" dirty="0"/>
                  <a:t>… with probability %94. </a:t>
                </a:r>
                <a:endParaRPr lang="en-US" sz="1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  <a:blipFill>
                <a:blip r:embed="rId3"/>
                <a:stretch>
                  <a:fillRect l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64D83-E2FD-3A4C-A3EB-EF6FDDA9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160</a:t>
            </a:fld>
            <a:endParaRPr lang="en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A1A43504-684E-2E49-BDBB-0831F51E4923}"/>
              </a:ext>
            </a:extLst>
          </p:cNvPr>
          <p:cNvGraphicFramePr>
            <a:graphicFrameLocks/>
          </p:cNvGraphicFramePr>
          <p:nvPr/>
        </p:nvGraphicFramePr>
        <p:xfrm>
          <a:off x="6589165" y="583199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/>
              <p:nvPr/>
            </p:nvSpPr>
            <p:spPr>
              <a:xfrm>
                <a:off x="1681041" y="1391174"/>
                <a:ext cx="17520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41" y="1391174"/>
                <a:ext cx="175208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F05E0C-B4A7-864E-8026-1D2A7DB78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1069" y="1821184"/>
            <a:ext cx="3436966" cy="2655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/>
              <p:nvPr/>
            </p:nvSpPr>
            <p:spPr>
              <a:xfrm>
                <a:off x="8354040" y="3886384"/>
                <a:ext cx="81406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040" y="3886384"/>
                <a:ext cx="81406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FFD9ED8-5F83-814B-ABB3-3E18D4B340EE}"/>
                  </a:ext>
                </a:extLst>
              </p:cNvPr>
              <p:cNvSpPr/>
              <p:nvPr/>
            </p:nvSpPr>
            <p:spPr>
              <a:xfrm>
                <a:off x="6142444" y="4571532"/>
                <a:ext cx="3824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FFD9ED8-5F83-814B-ABB3-3E18D4B340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444" y="4571532"/>
                <a:ext cx="3824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27515A-E263-4B43-94BC-F9000446AD06}"/>
              </a:ext>
            </a:extLst>
          </p:cNvPr>
          <p:cNvCxnSpPr>
            <a:cxnSpLocks/>
          </p:cNvCxnSpPr>
          <p:nvPr/>
        </p:nvCxnSpPr>
        <p:spPr>
          <a:xfrm>
            <a:off x="6333650" y="4229140"/>
            <a:ext cx="1" cy="442947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54121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) holds true …  </a:t>
                </a:r>
              </a:p>
              <a:p>
                <a:pPr lvl="1"/>
                <a:r>
                  <a:rPr lang="en-US" dirty="0"/>
                  <a:t>… with probability %99.6. 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) holds true … </a:t>
                </a:r>
              </a:p>
              <a:p>
                <a:pPr lvl="1"/>
                <a:r>
                  <a:rPr lang="en-US" dirty="0"/>
                  <a:t>… with probability %94. </a:t>
                </a:r>
                <a:endParaRPr lang="en-US" sz="1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  <a:blipFill>
                <a:blip r:embed="rId3"/>
                <a:stretch>
                  <a:fillRect l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64D83-E2FD-3A4C-A3EB-EF6FDDA9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161</a:t>
            </a:fld>
            <a:endParaRPr lang="en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A1A43504-684E-2E49-BDBB-0831F51E4923}"/>
              </a:ext>
            </a:extLst>
          </p:cNvPr>
          <p:cNvGraphicFramePr>
            <a:graphicFrameLocks/>
          </p:cNvGraphicFramePr>
          <p:nvPr/>
        </p:nvGraphicFramePr>
        <p:xfrm>
          <a:off x="6589165" y="583199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/>
              <p:nvPr/>
            </p:nvSpPr>
            <p:spPr>
              <a:xfrm>
                <a:off x="1681041" y="1391174"/>
                <a:ext cx="17520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41" y="1391174"/>
                <a:ext cx="175208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F05E0C-B4A7-864E-8026-1D2A7DB78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1069" y="1821184"/>
            <a:ext cx="3436966" cy="2655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/>
              <p:nvPr/>
            </p:nvSpPr>
            <p:spPr>
              <a:xfrm>
                <a:off x="8354040" y="3886384"/>
                <a:ext cx="81406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040" y="3886384"/>
                <a:ext cx="81406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77824A-8A26-964A-B59C-26352C67AC1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45" b="87298" l="9923" r="89981">
                        <a14:foregroundMark x1="62620" y1="84433" x2="62620" y2="84433"/>
                        <a14:foregroundMark x1="81696" y1="87422" x2="81696" y2="87422"/>
                        <a14:foregroundMark x1="47688" y1="8219" x2="47688" y2="8219"/>
                        <a14:foregroundMark x1="48073" y1="2864" x2="48073" y2="2864"/>
                        <a14:foregroundMark x1="48459" y1="1494" x2="48459" y2="1494"/>
                        <a14:foregroundMark x1="49133" y1="2366" x2="49133" y2="2366"/>
                        <a14:foregroundMark x1="48651" y1="1868" x2="48651" y2="1868"/>
                        <a14:foregroundMark x1="48844" y1="1494" x2="48844" y2="1494"/>
                        <a14:foregroundMark x1="49326" y1="1245" x2="49326" y2="1245"/>
                        <a14:foregroundMark x1="44123" y1="7597" x2="44123" y2="7597"/>
                        <a14:foregroundMark x1="43931" y1="6974" x2="43931" y2="6974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4806" b="10043"/>
          <a:stretch/>
        </p:blipFill>
        <p:spPr>
          <a:xfrm>
            <a:off x="6343649" y="1821184"/>
            <a:ext cx="2584385" cy="2388826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FFD9ED8-5F83-814B-ABB3-3E18D4B340EE}"/>
                  </a:ext>
                </a:extLst>
              </p:cNvPr>
              <p:cNvSpPr/>
              <p:nvPr/>
            </p:nvSpPr>
            <p:spPr>
              <a:xfrm>
                <a:off x="6142444" y="4571532"/>
                <a:ext cx="3824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FFD9ED8-5F83-814B-ABB3-3E18D4B340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444" y="4571532"/>
                <a:ext cx="3824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27515A-E263-4B43-94BC-F9000446AD06}"/>
              </a:ext>
            </a:extLst>
          </p:cNvPr>
          <p:cNvCxnSpPr>
            <a:cxnSpLocks/>
          </p:cNvCxnSpPr>
          <p:nvPr/>
        </p:nvCxnSpPr>
        <p:spPr>
          <a:xfrm>
            <a:off x="6333650" y="4229140"/>
            <a:ext cx="1" cy="442947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50153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B2BF-A1DB-9245-9EE9-439E779E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Intervals: 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) holds true …  </a:t>
                </a:r>
              </a:p>
              <a:p>
                <a:pPr lvl="1"/>
                <a:r>
                  <a:rPr lang="en-US" dirty="0"/>
                  <a:t>… with probability %99.6. 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The hypothesis (w/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0010FB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) holds true … </a:t>
                </a:r>
              </a:p>
              <a:p>
                <a:pPr lvl="1"/>
                <a:r>
                  <a:rPr lang="en-US" dirty="0"/>
                  <a:t>… with probability %94. </a:t>
                </a:r>
                <a:endParaRPr lang="en-US" sz="1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F19310-BCF3-E446-A7BF-2F86FAB2D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69219"/>
                <a:ext cx="4691496" cy="3263504"/>
              </a:xfrm>
              <a:prstGeom prst="rect">
                <a:avLst/>
              </a:prstGeom>
              <a:blipFill>
                <a:blip r:embed="rId3"/>
                <a:stretch>
                  <a:fillRect l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64D83-E2FD-3A4C-A3EB-EF6FDDA9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162</a:t>
            </a:fld>
            <a:endParaRPr lang="en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A1A43504-684E-2E49-BDBB-0831F51E4923}"/>
              </a:ext>
            </a:extLst>
          </p:cNvPr>
          <p:cNvGraphicFramePr>
            <a:graphicFrameLocks/>
          </p:cNvGraphicFramePr>
          <p:nvPr/>
        </p:nvGraphicFramePr>
        <p:xfrm>
          <a:off x="6589165" y="583199"/>
          <a:ext cx="1599352" cy="975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50260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8490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2422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/>
              <p:nvPr/>
            </p:nvSpPr>
            <p:spPr>
              <a:xfrm>
                <a:off x="1681041" y="1391174"/>
                <a:ext cx="17520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A36797-9774-274C-B48D-223790CDE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41" y="1391174"/>
                <a:ext cx="175208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F05E0C-B4A7-864E-8026-1D2A7DB78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1069" y="1821184"/>
            <a:ext cx="3436966" cy="2655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/>
              <p:nvPr/>
            </p:nvSpPr>
            <p:spPr>
              <a:xfrm>
                <a:off x="8354040" y="3886384"/>
                <a:ext cx="81406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C7930C5-1D77-BE46-856B-90C9C1557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040" y="3886384"/>
                <a:ext cx="81406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77824A-8A26-964A-B59C-26352C67AC1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ED7D3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45" b="87298" l="9923" r="89981">
                        <a14:foregroundMark x1="62620" y1="84433" x2="62620" y2="84433"/>
                        <a14:foregroundMark x1="81696" y1="87422" x2="81696" y2="87422"/>
                        <a14:foregroundMark x1="47688" y1="8219" x2="47688" y2="8219"/>
                        <a14:foregroundMark x1="48073" y1="2864" x2="48073" y2="2864"/>
                        <a14:foregroundMark x1="48459" y1="1494" x2="48459" y2="1494"/>
                        <a14:foregroundMark x1="49133" y1="2366" x2="49133" y2="2366"/>
                        <a14:foregroundMark x1="48651" y1="1868" x2="48651" y2="1868"/>
                        <a14:foregroundMark x1="48844" y1="1494" x2="48844" y2="1494"/>
                        <a14:foregroundMark x1="49326" y1="1245" x2="49326" y2="1245"/>
                        <a14:foregroundMark x1="44123" y1="7597" x2="44123" y2="7597"/>
                        <a14:foregroundMark x1="43931" y1="6974" x2="43931" y2="6974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4806" b="10043"/>
          <a:stretch/>
        </p:blipFill>
        <p:spPr>
          <a:xfrm>
            <a:off x="6343649" y="1821184"/>
            <a:ext cx="2584385" cy="2388826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FFD9ED8-5F83-814B-ABB3-3E18D4B340EE}"/>
                  </a:ext>
                </a:extLst>
              </p:cNvPr>
              <p:cNvSpPr/>
              <p:nvPr/>
            </p:nvSpPr>
            <p:spPr>
              <a:xfrm>
                <a:off x="6142444" y="4571532"/>
                <a:ext cx="3824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10FB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FFD9ED8-5F83-814B-ABB3-3E18D4B340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444" y="4571532"/>
                <a:ext cx="3824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27515A-E263-4B43-94BC-F9000446AD06}"/>
              </a:ext>
            </a:extLst>
          </p:cNvPr>
          <p:cNvCxnSpPr>
            <a:cxnSpLocks/>
          </p:cNvCxnSpPr>
          <p:nvPr/>
        </p:nvCxnSpPr>
        <p:spPr>
          <a:xfrm>
            <a:off x="6333650" y="4229140"/>
            <a:ext cx="1" cy="442947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99442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74EC-C872-7049-8BE1-7F8F5DCE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Intermediate Summary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A14A0E-D2E8-BB43-828C-E7CEF70C06D6}"/>
              </a:ext>
            </a:extLst>
          </p:cNvPr>
          <p:cNvGrpSpPr/>
          <p:nvPr/>
        </p:nvGrpSpPr>
        <p:grpSpPr>
          <a:xfrm>
            <a:off x="4987937" y="2380160"/>
            <a:ext cx="3640622" cy="2211367"/>
            <a:chOff x="1789654" y="1380811"/>
            <a:chExt cx="5334001" cy="29087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51087A0-6C44-7841-9813-4DBF19C72289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Frequentist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D72197-DBA7-EB4D-976A-22BA37830E34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Bayesian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7FF665-482E-4D4B-8A9E-B9633DA90749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Binary Decision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7B86EA-D274-EE44-94DB-961689A459EF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Uncertainty Estimations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2F3E2E-58B5-0E4C-8212-DC76DA9CB59B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Null-Hypothesis Significance Test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628FE8-5796-4047-98A2-630835876A0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 Factor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860846-9362-D445-B25C-7FF62EBCFD85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Confidence Interval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4A8724-E884-6A4B-A829-2BAA68E6BB57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rgbClr val="C5D9FF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Posterior Intervals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01A02C-2649-0C4A-B502-35C0B94BD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163</a:t>
            </a:fld>
            <a:endParaRPr lang="en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C1C2B43-D2BC-C74D-9D1D-FBBE749ED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1005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74EC-C872-7049-8BE1-7F8F5DCE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Intermediate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72D1C-3A32-C047-84BB-0A8FD2928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779181" cy="835205"/>
          </a:xfrm>
        </p:spPr>
        <p:txBody>
          <a:bodyPr>
            <a:normAutofit/>
          </a:bodyPr>
          <a:lstStyle/>
          <a:p>
            <a:r>
              <a:rPr lang="en-US" sz="1800" dirty="0"/>
              <a:t>Provides </a:t>
            </a:r>
            <a:r>
              <a:rPr lang="en-US" sz="1800" b="1" dirty="0"/>
              <a:t>probability estimates over </a:t>
            </a:r>
            <a:r>
              <a:rPr lang="en-US" sz="1800" dirty="0"/>
              <a:t>hypothesis of interest. </a:t>
            </a:r>
          </a:p>
          <a:p>
            <a:pPr lvl="1"/>
            <a:r>
              <a:rPr lang="en-US" sz="1600" b="1" dirty="0"/>
              <a:t>Easier</a:t>
            </a:r>
            <a:r>
              <a:rPr lang="en-US" sz="1600" dirty="0"/>
              <a:t> to </a:t>
            </a:r>
            <a:r>
              <a:rPr lang="en-US" sz="1600" b="1" dirty="0"/>
              <a:t>interpret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less ambiguous. </a:t>
            </a:r>
          </a:p>
          <a:p>
            <a:pPr lvl="1"/>
            <a:endParaRPr lang="en-US" sz="1500" dirty="0"/>
          </a:p>
          <a:p>
            <a:endParaRPr lang="en-US" sz="1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A14A0E-D2E8-BB43-828C-E7CEF70C06D6}"/>
              </a:ext>
            </a:extLst>
          </p:cNvPr>
          <p:cNvGrpSpPr/>
          <p:nvPr/>
        </p:nvGrpSpPr>
        <p:grpSpPr>
          <a:xfrm>
            <a:off x="4987937" y="2380160"/>
            <a:ext cx="3640622" cy="2211367"/>
            <a:chOff x="1789654" y="1380811"/>
            <a:chExt cx="5334001" cy="29087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51087A0-6C44-7841-9813-4DBF19C72289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Frequentist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D72197-DBA7-EB4D-976A-22BA37830E34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Bayesian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7FF665-482E-4D4B-8A9E-B9633DA90749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Binary Decision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7B86EA-D274-EE44-94DB-961689A459EF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Uncertainty Estimations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2F3E2E-58B5-0E4C-8212-DC76DA9CB59B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Null-Hypothesis Significance Test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628FE8-5796-4047-98A2-630835876A0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 Factor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860846-9362-D445-B25C-7FF62EBCFD85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Confidence Interval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4A8724-E884-6A4B-A829-2BAA68E6BB57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rgbClr val="C5D9FF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Posterior Intervals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01A02C-2649-0C4A-B502-35C0B94BD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853641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74EC-C872-7049-8BE1-7F8F5DCE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Intermediate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72D1C-3A32-C047-84BB-0A8FD2928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779181" cy="835205"/>
          </a:xfrm>
        </p:spPr>
        <p:txBody>
          <a:bodyPr>
            <a:normAutofit/>
          </a:bodyPr>
          <a:lstStyle/>
          <a:p>
            <a:r>
              <a:rPr lang="en-US" sz="1800" dirty="0"/>
              <a:t>Provides </a:t>
            </a:r>
            <a:r>
              <a:rPr lang="en-US" sz="1800" b="1" dirty="0"/>
              <a:t>probability estimates over </a:t>
            </a:r>
            <a:r>
              <a:rPr lang="en-US" sz="1800" dirty="0"/>
              <a:t>hypothesis of interest. </a:t>
            </a:r>
          </a:p>
          <a:p>
            <a:pPr lvl="1"/>
            <a:r>
              <a:rPr lang="en-US" sz="1600" b="1" dirty="0"/>
              <a:t>Easier</a:t>
            </a:r>
            <a:r>
              <a:rPr lang="en-US" sz="1600" dirty="0"/>
              <a:t> to </a:t>
            </a:r>
            <a:r>
              <a:rPr lang="en-US" sz="1600" b="1" dirty="0"/>
              <a:t>interpret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less ambiguous. </a:t>
            </a:r>
          </a:p>
          <a:p>
            <a:pPr lvl="1"/>
            <a:endParaRPr lang="en-US" sz="1500" dirty="0"/>
          </a:p>
          <a:p>
            <a:endParaRPr lang="en-US" sz="1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A14A0E-D2E8-BB43-828C-E7CEF70C06D6}"/>
              </a:ext>
            </a:extLst>
          </p:cNvPr>
          <p:cNvGrpSpPr/>
          <p:nvPr/>
        </p:nvGrpSpPr>
        <p:grpSpPr>
          <a:xfrm>
            <a:off x="4987937" y="2380160"/>
            <a:ext cx="3640622" cy="2211367"/>
            <a:chOff x="1789654" y="1380811"/>
            <a:chExt cx="5334001" cy="29087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51087A0-6C44-7841-9813-4DBF19C72289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Frequentist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D72197-DBA7-EB4D-976A-22BA37830E34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Bayesian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7FF665-482E-4D4B-8A9E-B9633DA90749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Binary Decision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7B86EA-D274-EE44-94DB-961689A459EF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Uncertainty Estimations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2F3E2E-58B5-0E4C-8212-DC76DA9CB59B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Null-Hypothesis Significance Test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628FE8-5796-4047-98A2-630835876A0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 Factor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860846-9362-D445-B25C-7FF62EBCFD85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Confidence Interval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4A8724-E884-6A4B-A829-2BAA68E6BB57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rgbClr val="C5D9FF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Posterior Intervals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197855B-CF44-0748-9F10-36946ADAB46A}"/>
              </a:ext>
            </a:extLst>
          </p:cNvPr>
          <p:cNvSpPr/>
          <p:nvPr/>
        </p:nvSpPr>
        <p:spPr>
          <a:xfrm>
            <a:off x="620713" y="1861376"/>
            <a:ext cx="425429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Provides a </a:t>
            </a:r>
            <a:r>
              <a:rPr lang="en-US" b="1" dirty="0"/>
              <a:t>flexible</a:t>
            </a:r>
            <a:r>
              <a:rPr lang="en-US" dirty="0"/>
              <a:t> framework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E.g., </a:t>
            </a:r>
            <a:r>
              <a:rPr lang="en-US" b="1" dirty="0"/>
              <a:t>margin of superiority</a:t>
            </a:r>
            <a:r>
              <a:rPr lang="en-US" dirty="0"/>
              <a:t> could incorporated in the definition of hypotheses. </a:t>
            </a:r>
            <a:endParaRPr lang="en" dirty="0"/>
          </a:p>
          <a:p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does not encourage </a:t>
            </a:r>
            <a:r>
              <a:rPr lang="en-US" b="1" dirty="0"/>
              <a:t>binary</a:t>
            </a:r>
            <a:r>
              <a:rPr lang="en-US" dirty="0"/>
              <a:t> decision-making. 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01A02C-2649-0C4A-B502-35C0B94BD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319550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B74EC-C872-7049-8BE1-7F8F5DCE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Intermediate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72D1C-3A32-C047-84BB-0A8FD2928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779181" cy="835205"/>
          </a:xfrm>
        </p:spPr>
        <p:txBody>
          <a:bodyPr>
            <a:normAutofit/>
          </a:bodyPr>
          <a:lstStyle/>
          <a:p>
            <a:r>
              <a:rPr lang="en-US" sz="1800" dirty="0"/>
              <a:t>Provides </a:t>
            </a:r>
            <a:r>
              <a:rPr lang="en-US" sz="1800" b="1" dirty="0"/>
              <a:t>probability estimates over </a:t>
            </a:r>
            <a:r>
              <a:rPr lang="en-US" sz="1800" dirty="0"/>
              <a:t>hypothesis of interest. </a:t>
            </a:r>
          </a:p>
          <a:p>
            <a:pPr lvl="1"/>
            <a:r>
              <a:rPr lang="en-US" sz="1600" b="1" dirty="0"/>
              <a:t>Easier</a:t>
            </a:r>
            <a:r>
              <a:rPr lang="en-US" sz="1600" dirty="0"/>
              <a:t> to </a:t>
            </a:r>
            <a:r>
              <a:rPr lang="en-US" sz="1600" b="1" dirty="0"/>
              <a:t>interpret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less ambiguous. </a:t>
            </a:r>
          </a:p>
          <a:p>
            <a:pPr lvl="1"/>
            <a:endParaRPr lang="en-US" sz="1500" dirty="0"/>
          </a:p>
          <a:p>
            <a:endParaRPr lang="en-US" sz="1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A14A0E-D2E8-BB43-828C-E7CEF70C06D6}"/>
              </a:ext>
            </a:extLst>
          </p:cNvPr>
          <p:cNvGrpSpPr/>
          <p:nvPr/>
        </p:nvGrpSpPr>
        <p:grpSpPr>
          <a:xfrm>
            <a:off x="4987937" y="2380160"/>
            <a:ext cx="3640622" cy="2211367"/>
            <a:chOff x="1789654" y="1380811"/>
            <a:chExt cx="5334001" cy="29087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51087A0-6C44-7841-9813-4DBF19C72289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Frequentist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D72197-DBA7-EB4D-976A-22BA37830E34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Bayesian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7FF665-482E-4D4B-8A9E-B9633DA90749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Binary Decision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7B86EA-D274-EE44-94DB-961689A459EF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Uncertainty Estimations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2F3E2E-58B5-0E4C-8212-DC76DA9CB59B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Null-Hypothesis Significance Test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628FE8-5796-4047-98A2-630835876A0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Bayes Factor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860846-9362-D445-B25C-7FF62EBCFD85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Confidence Interval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4A8724-E884-6A4B-A829-2BAA68E6BB57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rgbClr val="C5D9FF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Posterior Intervals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197855B-CF44-0748-9F10-36946ADAB46A}"/>
              </a:ext>
            </a:extLst>
          </p:cNvPr>
          <p:cNvSpPr/>
          <p:nvPr/>
        </p:nvSpPr>
        <p:spPr>
          <a:xfrm>
            <a:off x="620713" y="1861376"/>
            <a:ext cx="425429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Provides a </a:t>
            </a:r>
            <a:r>
              <a:rPr lang="en-US" b="1" dirty="0"/>
              <a:t>flexible</a:t>
            </a:r>
            <a:r>
              <a:rPr lang="en-US" dirty="0"/>
              <a:t> framework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E.g., </a:t>
            </a:r>
            <a:r>
              <a:rPr lang="en-US" b="1" dirty="0"/>
              <a:t>margin of superiority</a:t>
            </a:r>
            <a:r>
              <a:rPr lang="en-US" dirty="0"/>
              <a:t> could incorporated in the definition of hypotheses. </a:t>
            </a:r>
            <a:endParaRPr lang="en" dirty="0"/>
          </a:p>
          <a:p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does not encourage </a:t>
            </a:r>
            <a:r>
              <a:rPr lang="en-US" b="1" dirty="0"/>
              <a:t>binary</a:t>
            </a:r>
            <a:r>
              <a:rPr lang="en-US" dirty="0"/>
              <a:t> decision-making. 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01A02C-2649-0C4A-B502-35C0B94BD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777205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01AF-3BD3-1A42-AC3C-8A44E05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[Un]Certainty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9CD127-9047-194B-92A2-70F9A4E1DCFE}"/>
              </a:ext>
            </a:extLst>
          </p:cNvPr>
          <p:cNvSpPr/>
          <p:nvPr/>
        </p:nvSpPr>
        <p:spPr>
          <a:xfrm>
            <a:off x="938820" y="4712358"/>
            <a:ext cx="2408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</a:rPr>
              <a:t>(Goodman, 2008; Wasserstein et al., 2016)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102297-5184-824A-9F88-A9E669722E0A}"/>
              </a:ext>
            </a:extLst>
          </p:cNvPr>
          <p:cNvGrpSpPr/>
          <p:nvPr/>
        </p:nvGrpSpPr>
        <p:grpSpPr>
          <a:xfrm>
            <a:off x="4437127" y="2351604"/>
            <a:ext cx="4134579" cy="2196870"/>
            <a:chOff x="1789654" y="1380811"/>
            <a:chExt cx="5334001" cy="290873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E28AD8-E3F5-2746-8856-AC268150D058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2B88C8-943C-BA4A-AF7B-DF54BB537477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349924-4EF7-9E41-A9B4-E3BAE4C39C14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30DB8A-1761-594D-AAA8-AA1EDD6D97B0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75E46E-94DE-7445-88EF-35CAE2E09979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DBBEA5-F0D8-0242-AFBE-115FE2A3EA2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3D5265-0CBC-2142-9B42-80271C21E487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F41C15-0784-424E-98E8-7D3C0679320B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4E6C7-F1DF-3141-9955-DDA705BF5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167</a:t>
            </a:fld>
            <a:endParaRPr lang="e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60341F-4F38-CD4F-9602-C5ED332B1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8437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01AF-3BD3-1A42-AC3C-8A44E05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[Un]Certainty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360E-0C1B-B04A-ACB6-D054029F0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053532" cy="3263504"/>
          </a:xfrm>
        </p:spPr>
        <p:txBody>
          <a:bodyPr>
            <a:normAutofit/>
          </a:bodyPr>
          <a:lstStyle/>
          <a:p>
            <a:pPr fontAlgn="base"/>
            <a:r>
              <a:rPr lang="en-US" sz="2200" i="1" dirty="0"/>
              <a:t>P-values</a:t>
            </a:r>
            <a:r>
              <a:rPr lang="en-US" sz="2200" dirty="0"/>
              <a:t> do </a:t>
            </a:r>
            <a:r>
              <a:rPr lang="en-US" sz="2200" b="1" dirty="0">
                <a:solidFill>
                  <a:srgbClr val="FF0000"/>
                </a:solidFill>
              </a:rPr>
              <a:t>not</a:t>
            </a:r>
            <a:r>
              <a:rPr lang="en-US" sz="2200" dirty="0"/>
              <a:t> provide probability estimates on validity of hypotheses.   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9CD127-9047-194B-92A2-70F9A4E1DCFE}"/>
              </a:ext>
            </a:extLst>
          </p:cNvPr>
          <p:cNvSpPr/>
          <p:nvPr/>
        </p:nvSpPr>
        <p:spPr>
          <a:xfrm>
            <a:off x="938820" y="4712358"/>
            <a:ext cx="2408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</a:rPr>
              <a:t>(Goodman, 2008; Wasserstein et al., 2016)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102297-5184-824A-9F88-A9E669722E0A}"/>
              </a:ext>
            </a:extLst>
          </p:cNvPr>
          <p:cNvGrpSpPr/>
          <p:nvPr/>
        </p:nvGrpSpPr>
        <p:grpSpPr>
          <a:xfrm>
            <a:off x="4437127" y="2351604"/>
            <a:ext cx="4134579" cy="2196870"/>
            <a:chOff x="1789654" y="1380811"/>
            <a:chExt cx="5334001" cy="290873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E28AD8-E3F5-2746-8856-AC268150D058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2B88C8-943C-BA4A-AF7B-DF54BB537477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349924-4EF7-9E41-A9B4-E3BAE4C39C14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30DB8A-1761-594D-AAA8-AA1EDD6D97B0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75E46E-94DE-7445-88EF-35CAE2E09979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DBBEA5-F0D8-0242-AFBE-115FE2A3EA2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3D5265-0CBC-2142-9B42-80271C21E487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F41C15-0784-424E-98E8-7D3C0679320B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CE1FBD-B0C7-8848-AD05-DF7A4D5346FA}"/>
              </a:ext>
            </a:extLst>
          </p:cNvPr>
          <p:cNvSpPr/>
          <p:nvPr/>
        </p:nvSpPr>
        <p:spPr>
          <a:xfrm>
            <a:off x="5409644" y="2795151"/>
            <a:ext cx="495332" cy="393562"/>
          </a:xfrm>
          <a:prstGeom prst="roundRect">
            <a:avLst/>
          </a:prstGeom>
          <a:solidFill>
            <a:schemeClr val="bg1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/>
              <a:t>👎🏽</a:t>
            </a:r>
            <a:endParaRPr lang="en-US" sz="1600" dirty="0">
              <a:solidFill>
                <a:srgbClr val="0010F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4E6C7-F1DF-3141-9955-DDA705BF5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9944125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01AF-3BD3-1A42-AC3C-8A44E05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[Un]Certainty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360E-0C1B-B04A-ACB6-D054029F0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053532" cy="3263504"/>
          </a:xfrm>
        </p:spPr>
        <p:txBody>
          <a:bodyPr>
            <a:normAutofit/>
          </a:bodyPr>
          <a:lstStyle/>
          <a:p>
            <a:pPr fontAlgn="base"/>
            <a:r>
              <a:rPr lang="en-US" sz="2200" i="1" dirty="0"/>
              <a:t>P-values</a:t>
            </a:r>
            <a:r>
              <a:rPr lang="en-US" sz="2200" dirty="0"/>
              <a:t> do </a:t>
            </a:r>
            <a:r>
              <a:rPr lang="en-US" sz="2200" b="1" dirty="0">
                <a:solidFill>
                  <a:srgbClr val="FF0000"/>
                </a:solidFill>
              </a:rPr>
              <a:t>not</a:t>
            </a:r>
            <a:r>
              <a:rPr lang="en-US" sz="2200" dirty="0"/>
              <a:t> provide probability estimates on validity of hypotheses.   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9CD127-9047-194B-92A2-70F9A4E1DCFE}"/>
              </a:ext>
            </a:extLst>
          </p:cNvPr>
          <p:cNvSpPr/>
          <p:nvPr/>
        </p:nvSpPr>
        <p:spPr>
          <a:xfrm>
            <a:off x="938820" y="4712358"/>
            <a:ext cx="2408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</a:rPr>
              <a:t>(Goodman, 2008; Wasserstein et al., 2016)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102297-5184-824A-9F88-A9E669722E0A}"/>
              </a:ext>
            </a:extLst>
          </p:cNvPr>
          <p:cNvGrpSpPr/>
          <p:nvPr/>
        </p:nvGrpSpPr>
        <p:grpSpPr>
          <a:xfrm>
            <a:off x="4437127" y="2351604"/>
            <a:ext cx="4134579" cy="2196870"/>
            <a:chOff x="1789654" y="1380811"/>
            <a:chExt cx="5334001" cy="290873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E28AD8-E3F5-2746-8856-AC268150D058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2B88C8-943C-BA4A-AF7B-DF54BB537477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349924-4EF7-9E41-A9B4-E3BAE4C39C14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30DB8A-1761-594D-AAA8-AA1EDD6D97B0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75E46E-94DE-7445-88EF-35CAE2E09979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DBBEA5-F0D8-0242-AFBE-115FE2A3EA2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3D5265-0CBC-2142-9B42-80271C21E487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F41C15-0784-424E-98E8-7D3C0679320B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CE1FBD-B0C7-8848-AD05-DF7A4D5346FA}"/>
              </a:ext>
            </a:extLst>
          </p:cNvPr>
          <p:cNvSpPr/>
          <p:nvPr/>
        </p:nvSpPr>
        <p:spPr>
          <a:xfrm>
            <a:off x="5409644" y="2795151"/>
            <a:ext cx="495332" cy="393562"/>
          </a:xfrm>
          <a:prstGeom prst="roundRect">
            <a:avLst/>
          </a:prstGeom>
          <a:solidFill>
            <a:schemeClr val="bg1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/>
              <a:t>👎🏽</a:t>
            </a:r>
            <a:endParaRPr lang="en-US" sz="1600" dirty="0">
              <a:solidFill>
                <a:srgbClr val="0010FB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B1D1C25-4220-1B4D-A3D4-DCF1FF791ECE}"/>
              </a:ext>
            </a:extLst>
          </p:cNvPr>
          <p:cNvSpPr/>
          <p:nvPr/>
        </p:nvSpPr>
        <p:spPr>
          <a:xfrm>
            <a:off x="5409644" y="4322286"/>
            <a:ext cx="495332" cy="393562"/>
          </a:xfrm>
          <a:prstGeom prst="roundRect">
            <a:avLst/>
          </a:prstGeom>
          <a:solidFill>
            <a:schemeClr val="bg1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>
                <a:solidFill>
                  <a:srgbClr val="0010FB"/>
                </a:solidFill>
              </a:rPr>
              <a:t>😑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4E6C7-F1DF-3141-9955-DDA705BF5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906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85C53-7896-B742-B3D1-1A62EABB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CE7470-A4CF-4847-9189-AFA3EFFCC138}"/>
              </a:ext>
            </a:extLst>
          </p:cNvPr>
          <p:cNvSpPr/>
          <p:nvPr/>
        </p:nvSpPr>
        <p:spPr>
          <a:xfrm>
            <a:off x="2907963" y="509392"/>
            <a:ext cx="3215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10FB"/>
                </a:solidFill>
              </a:rPr>
              <a:t>Not a good statistical hypothesis</a:t>
            </a:r>
          </a:p>
        </p:txBody>
      </p:sp>
    </p:spTree>
    <p:extLst>
      <p:ext uri="{BB962C8B-B14F-4D97-AF65-F5344CB8AC3E}">
        <p14:creationId xmlns:p14="http://schemas.microsoft.com/office/powerpoint/2010/main" val="284451887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01AF-3BD3-1A42-AC3C-8A44E05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[Un]Certainty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360E-0C1B-B04A-ACB6-D054029F0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053532" cy="3263504"/>
          </a:xfrm>
        </p:spPr>
        <p:txBody>
          <a:bodyPr>
            <a:normAutofit/>
          </a:bodyPr>
          <a:lstStyle/>
          <a:p>
            <a:pPr fontAlgn="base"/>
            <a:r>
              <a:rPr lang="en-US" sz="2200" i="1" dirty="0"/>
              <a:t>P-values</a:t>
            </a:r>
            <a:r>
              <a:rPr lang="en-US" sz="2200" dirty="0"/>
              <a:t> do </a:t>
            </a:r>
            <a:r>
              <a:rPr lang="en-US" sz="2200" b="1" dirty="0">
                <a:solidFill>
                  <a:srgbClr val="FF0000"/>
                </a:solidFill>
              </a:rPr>
              <a:t>not</a:t>
            </a:r>
            <a:r>
              <a:rPr lang="en-US" sz="2200" dirty="0"/>
              <a:t> provide probability estimates on validity of hypotheses.   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9CD127-9047-194B-92A2-70F9A4E1DCFE}"/>
              </a:ext>
            </a:extLst>
          </p:cNvPr>
          <p:cNvSpPr/>
          <p:nvPr/>
        </p:nvSpPr>
        <p:spPr>
          <a:xfrm>
            <a:off x="938820" y="4712358"/>
            <a:ext cx="2408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</a:rPr>
              <a:t>(Goodman, 2008; Wasserstein et al., 2016)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102297-5184-824A-9F88-A9E669722E0A}"/>
              </a:ext>
            </a:extLst>
          </p:cNvPr>
          <p:cNvGrpSpPr/>
          <p:nvPr/>
        </p:nvGrpSpPr>
        <p:grpSpPr>
          <a:xfrm>
            <a:off x="4437127" y="2351604"/>
            <a:ext cx="4134579" cy="2196870"/>
            <a:chOff x="1789654" y="1380811"/>
            <a:chExt cx="5334001" cy="290873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E28AD8-E3F5-2746-8856-AC268150D058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2B88C8-943C-BA4A-AF7B-DF54BB537477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349924-4EF7-9E41-A9B4-E3BAE4C39C14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30DB8A-1761-594D-AAA8-AA1EDD6D97B0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75E46E-94DE-7445-88EF-35CAE2E09979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DBBEA5-F0D8-0242-AFBE-115FE2A3EA2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3D5265-0CBC-2142-9B42-80271C21E487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F41C15-0784-424E-98E8-7D3C0679320B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CE1FBD-B0C7-8848-AD05-DF7A4D5346FA}"/>
              </a:ext>
            </a:extLst>
          </p:cNvPr>
          <p:cNvSpPr/>
          <p:nvPr/>
        </p:nvSpPr>
        <p:spPr>
          <a:xfrm>
            <a:off x="5409644" y="2795151"/>
            <a:ext cx="495332" cy="393562"/>
          </a:xfrm>
          <a:prstGeom prst="roundRect">
            <a:avLst/>
          </a:prstGeom>
          <a:solidFill>
            <a:schemeClr val="bg1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/>
              <a:t>👎🏽</a:t>
            </a:r>
            <a:endParaRPr lang="en-US" sz="1600" dirty="0">
              <a:solidFill>
                <a:srgbClr val="0010FB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B1D1C25-4220-1B4D-A3D4-DCF1FF791ECE}"/>
              </a:ext>
            </a:extLst>
          </p:cNvPr>
          <p:cNvSpPr/>
          <p:nvPr/>
        </p:nvSpPr>
        <p:spPr>
          <a:xfrm>
            <a:off x="5409644" y="4322286"/>
            <a:ext cx="495332" cy="393562"/>
          </a:xfrm>
          <a:prstGeom prst="roundRect">
            <a:avLst/>
          </a:prstGeom>
          <a:solidFill>
            <a:schemeClr val="bg1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>
                <a:solidFill>
                  <a:srgbClr val="0010FB"/>
                </a:solidFill>
              </a:rPr>
              <a:t>😑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07D75D5-058C-8D4D-834E-69CFDECA1951}"/>
              </a:ext>
            </a:extLst>
          </p:cNvPr>
          <p:cNvSpPr/>
          <p:nvPr/>
        </p:nvSpPr>
        <p:spPr>
          <a:xfrm>
            <a:off x="8310372" y="2743806"/>
            <a:ext cx="495332" cy="393562"/>
          </a:xfrm>
          <a:prstGeom prst="roundRect">
            <a:avLst/>
          </a:prstGeom>
          <a:solidFill>
            <a:schemeClr val="bg1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/>
              <a:t>👎🏽</a:t>
            </a:r>
            <a:endParaRPr lang="en-US" sz="1600" dirty="0">
              <a:solidFill>
                <a:srgbClr val="0010F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4E6C7-F1DF-3141-9955-DDA705BF5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029578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01AF-3BD3-1A42-AC3C-8A44E05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[Un]Certainty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360E-0C1B-B04A-ACB6-D054029F0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053532" cy="3263504"/>
          </a:xfrm>
        </p:spPr>
        <p:txBody>
          <a:bodyPr>
            <a:normAutofit/>
          </a:bodyPr>
          <a:lstStyle/>
          <a:p>
            <a:pPr fontAlgn="base"/>
            <a:r>
              <a:rPr lang="en-US" sz="2200" i="1" dirty="0"/>
              <a:t>P-values</a:t>
            </a:r>
            <a:r>
              <a:rPr lang="en-US" sz="2200" dirty="0"/>
              <a:t> do </a:t>
            </a:r>
            <a:r>
              <a:rPr lang="en-US" sz="2200" b="1" dirty="0">
                <a:solidFill>
                  <a:srgbClr val="FF0000"/>
                </a:solidFill>
              </a:rPr>
              <a:t>not</a:t>
            </a:r>
            <a:r>
              <a:rPr lang="en-US" sz="2200" dirty="0"/>
              <a:t> provide probability estimates on validity of hypotheses.   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9CD127-9047-194B-92A2-70F9A4E1DCFE}"/>
              </a:ext>
            </a:extLst>
          </p:cNvPr>
          <p:cNvSpPr/>
          <p:nvPr/>
        </p:nvSpPr>
        <p:spPr>
          <a:xfrm>
            <a:off x="938820" y="4712358"/>
            <a:ext cx="24080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</a:rPr>
              <a:t>(Goodman, 2008; Wasserstein et al., 2016)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102297-5184-824A-9F88-A9E669722E0A}"/>
              </a:ext>
            </a:extLst>
          </p:cNvPr>
          <p:cNvGrpSpPr/>
          <p:nvPr/>
        </p:nvGrpSpPr>
        <p:grpSpPr>
          <a:xfrm>
            <a:off x="4437127" y="2351604"/>
            <a:ext cx="4134579" cy="2196870"/>
            <a:chOff x="1789654" y="1380811"/>
            <a:chExt cx="5334001" cy="290873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E28AD8-E3F5-2746-8856-AC268150D058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2B88C8-943C-BA4A-AF7B-DF54BB537477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349924-4EF7-9E41-A9B4-E3BAE4C39C14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30DB8A-1761-594D-AAA8-AA1EDD6D97B0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75E46E-94DE-7445-88EF-35CAE2E09979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DBBEA5-F0D8-0242-AFBE-115FE2A3EA2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3D5265-0CBC-2142-9B42-80271C21E487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F41C15-0784-424E-98E8-7D3C0679320B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CE1FBD-B0C7-8848-AD05-DF7A4D5346FA}"/>
              </a:ext>
            </a:extLst>
          </p:cNvPr>
          <p:cNvSpPr/>
          <p:nvPr/>
        </p:nvSpPr>
        <p:spPr>
          <a:xfrm>
            <a:off x="5409644" y="2795151"/>
            <a:ext cx="495332" cy="393562"/>
          </a:xfrm>
          <a:prstGeom prst="roundRect">
            <a:avLst/>
          </a:prstGeom>
          <a:solidFill>
            <a:schemeClr val="bg1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/>
              <a:t>👎🏽</a:t>
            </a:r>
            <a:endParaRPr lang="en-US" sz="1600" dirty="0">
              <a:solidFill>
                <a:srgbClr val="0010FB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B1D1C25-4220-1B4D-A3D4-DCF1FF791ECE}"/>
              </a:ext>
            </a:extLst>
          </p:cNvPr>
          <p:cNvSpPr/>
          <p:nvPr/>
        </p:nvSpPr>
        <p:spPr>
          <a:xfrm>
            <a:off x="5409644" y="4322286"/>
            <a:ext cx="495332" cy="393562"/>
          </a:xfrm>
          <a:prstGeom prst="roundRect">
            <a:avLst/>
          </a:prstGeom>
          <a:solidFill>
            <a:schemeClr val="bg1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>
                <a:solidFill>
                  <a:srgbClr val="0010FB"/>
                </a:solidFill>
              </a:rPr>
              <a:t>😑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07D75D5-058C-8D4D-834E-69CFDECA1951}"/>
              </a:ext>
            </a:extLst>
          </p:cNvPr>
          <p:cNvSpPr/>
          <p:nvPr/>
        </p:nvSpPr>
        <p:spPr>
          <a:xfrm>
            <a:off x="8310372" y="2743806"/>
            <a:ext cx="495332" cy="393562"/>
          </a:xfrm>
          <a:prstGeom prst="roundRect">
            <a:avLst/>
          </a:prstGeom>
          <a:solidFill>
            <a:schemeClr val="bg1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/>
              <a:t>👎🏽</a:t>
            </a:r>
            <a:endParaRPr lang="en-US" sz="1600" dirty="0">
              <a:solidFill>
                <a:srgbClr val="0010FB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14861B5-946A-444C-ABC6-0BD46EC57FB1}"/>
              </a:ext>
            </a:extLst>
          </p:cNvPr>
          <p:cNvSpPr/>
          <p:nvPr/>
        </p:nvSpPr>
        <p:spPr>
          <a:xfrm>
            <a:off x="8324040" y="4358530"/>
            <a:ext cx="495332" cy="393562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dirty="0"/>
              <a:t>👍🏽</a:t>
            </a:r>
            <a:endParaRPr lang="en-US" sz="1600" dirty="0">
              <a:solidFill>
                <a:srgbClr val="0010FB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9B396F-F58C-C14A-8144-C56CE26C71C4}"/>
              </a:ext>
            </a:extLst>
          </p:cNvPr>
          <p:cNvSpPr/>
          <p:nvPr/>
        </p:nvSpPr>
        <p:spPr>
          <a:xfrm>
            <a:off x="628651" y="1866815"/>
            <a:ext cx="463671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2200" dirty="0"/>
              <a:t>Posterior Intervals are interpretable in terms of post-data </a:t>
            </a:r>
            <a:r>
              <a:rPr lang="en-US" sz="2200" b="1" dirty="0"/>
              <a:t>probabilities</a:t>
            </a:r>
            <a:r>
              <a:rPr lang="en-US" sz="2200" dirty="0"/>
              <a:t>.</a:t>
            </a:r>
            <a:r>
              <a:rPr lang="en-US" sz="2200" b="1" dirty="0"/>
              <a:t> </a:t>
            </a:r>
          </a:p>
          <a:p>
            <a:pPr lvl="1"/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4E6C7-F1DF-3141-9955-DDA705BF5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103408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77AC-54E6-104A-81D4-1D124746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and Patterns in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BCE1-0577-2D48-B1C8-38D4CD04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Study </a:t>
            </a:r>
            <a:r>
              <a:rPr lang="en-US" b="1" dirty="0"/>
              <a:t>NLP conference papers: </a:t>
            </a:r>
            <a:r>
              <a:rPr lang="en-US" dirty="0"/>
              <a:t>ACL’18 papers (</a:t>
            </a:r>
            <a:r>
              <a:rPr lang="en-US" b="1" dirty="0"/>
              <a:t>439</a:t>
            </a:r>
            <a:r>
              <a:rPr lang="en-US" dirty="0"/>
              <a:t> papers)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9005B2-71CF-6A41-B333-C8C4A30AF7E9}"/>
              </a:ext>
            </a:extLst>
          </p:cNvPr>
          <p:cNvGrpSpPr/>
          <p:nvPr/>
        </p:nvGrpSpPr>
        <p:grpSpPr>
          <a:xfrm>
            <a:off x="4252298" y="2317474"/>
            <a:ext cx="4134580" cy="2196870"/>
            <a:chOff x="1789654" y="1380811"/>
            <a:chExt cx="5334001" cy="29087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2E2CFF-C4E5-7441-9823-DC890FFE053A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4344A0-7C3F-E540-A8B1-3D8B50B73CD3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B9E600-B444-C147-8203-AA8981C22307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6C356E-3ED8-124A-968F-4BCA0DF159EE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1F59A9-9A3E-0146-BA4C-A810F30F1771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C1829D-54FC-1B4D-BCC4-C203178072AB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88DEC2-EC3F-0644-86FA-A23C605DB978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F3AA3B-08FD-C544-BA4F-398038A8FC3D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F239E-3870-C24F-8539-874231025B11}"/>
              </a:ext>
            </a:extLst>
          </p:cNvPr>
          <p:cNvSpPr/>
          <p:nvPr/>
        </p:nvSpPr>
        <p:spPr>
          <a:xfrm>
            <a:off x="678491" y="2176199"/>
            <a:ext cx="38935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10FB"/>
                </a:solidFill>
              </a:rPr>
              <a:t>How many papers did use significance testing?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8DF7F3-E62E-F64C-B9AB-DCB41EF3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502376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77AC-54E6-104A-81D4-1D124746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and Patterns in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BCE1-0577-2D48-B1C8-38D4CD04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Study </a:t>
            </a:r>
            <a:r>
              <a:rPr lang="en-US" b="1" dirty="0"/>
              <a:t>NLP conference papers: </a:t>
            </a:r>
            <a:r>
              <a:rPr lang="en-US" dirty="0"/>
              <a:t>ACL’18 papers (</a:t>
            </a:r>
            <a:r>
              <a:rPr lang="en-US" b="1" dirty="0"/>
              <a:t>439</a:t>
            </a:r>
            <a:r>
              <a:rPr lang="en-US" dirty="0"/>
              <a:t> papers)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9005B2-71CF-6A41-B333-C8C4A30AF7E9}"/>
              </a:ext>
            </a:extLst>
          </p:cNvPr>
          <p:cNvGrpSpPr/>
          <p:nvPr/>
        </p:nvGrpSpPr>
        <p:grpSpPr>
          <a:xfrm>
            <a:off x="4252298" y="2317474"/>
            <a:ext cx="4134580" cy="2196870"/>
            <a:chOff x="1789654" y="1380811"/>
            <a:chExt cx="5334001" cy="29087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2E2CFF-C4E5-7441-9823-DC890FFE053A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4344A0-7C3F-E540-A8B1-3D8B50B73CD3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B9E600-B444-C147-8203-AA8981C22307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6C356E-3ED8-124A-968F-4BCA0DF159EE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1F59A9-9A3E-0146-BA4C-A810F30F1771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C1829D-54FC-1B4D-BCC4-C203178072AB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88DEC2-EC3F-0644-86FA-A23C605DB978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F3AA3B-08FD-C544-BA4F-398038A8FC3D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76E5604-CBC8-984B-8238-114336CC01DC}"/>
              </a:ext>
            </a:extLst>
          </p:cNvPr>
          <p:cNvSpPr/>
          <p:nvPr/>
        </p:nvSpPr>
        <p:spPr>
          <a:xfrm>
            <a:off x="5224815" y="2761021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73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F239E-3870-C24F-8539-874231025B11}"/>
              </a:ext>
            </a:extLst>
          </p:cNvPr>
          <p:cNvSpPr/>
          <p:nvPr/>
        </p:nvSpPr>
        <p:spPr>
          <a:xfrm>
            <a:off x="678491" y="2176199"/>
            <a:ext cx="38935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10FB"/>
                </a:solidFill>
              </a:rPr>
              <a:t>How many papers did use significance testing?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8DF7F3-E62E-F64C-B9AB-DCB41EF3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1348537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77AC-54E6-104A-81D4-1D124746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and Patterns in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BCE1-0577-2D48-B1C8-38D4CD04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Study </a:t>
            </a:r>
            <a:r>
              <a:rPr lang="en-US" b="1" dirty="0"/>
              <a:t>NLP conference papers: </a:t>
            </a:r>
            <a:r>
              <a:rPr lang="en-US" dirty="0"/>
              <a:t>ACL’18 papers (</a:t>
            </a:r>
            <a:r>
              <a:rPr lang="en-US" b="1" dirty="0"/>
              <a:t>439</a:t>
            </a:r>
            <a:r>
              <a:rPr lang="en-US" dirty="0"/>
              <a:t> papers)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9005B2-71CF-6A41-B333-C8C4A30AF7E9}"/>
              </a:ext>
            </a:extLst>
          </p:cNvPr>
          <p:cNvGrpSpPr/>
          <p:nvPr/>
        </p:nvGrpSpPr>
        <p:grpSpPr>
          <a:xfrm>
            <a:off x="4252298" y="2317474"/>
            <a:ext cx="4134580" cy="2196870"/>
            <a:chOff x="1789654" y="1380811"/>
            <a:chExt cx="5334001" cy="29087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2E2CFF-C4E5-7441-9823-DC890FFE053A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4344A0-7C3F-E540-A8B1-3D8B50B73CD3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B9E600-B444-C147-8203-AA8981C22307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6C356E-3ED8-124A-968F-4BCA0DF159EE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1F59A9-9A3E-0146-BA4C-A810F30F1771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C1829D-54FC-1B4D-BCC4-C203178072AB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88DEC2-EC3F-0644-86FA-A23C605DB978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F3AA3B-08FD-C544-BA4F-398038A8FC3D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76E5604-CBC8-984B-8238-114336CC01DC}"/>
              </a:ext>
            </a:extLst>
          </p:cNvPr>
          <p:cNvSpPr/>
          <p:nvPr/>
        </p:nvSpPr>
        <p:spPr>
          <a:xfrm>
            <a:off x="5224815" y="2761021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73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75D42A-70D7-7E41-8397-C31B18DE25F6}"/>
              </a:ext>
            </a:extLst>
          </p:cNvPr>
          <p:cNvSpPr/>
          <p:nvPr/>
        </p:nvSpPr>
        <p:spPr>
          <a:xfrm>
            <a:off x="5224815" y="4305758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6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F239E-3870-C24F-8539-874231025B11}"/>
              </a:ext>
            </a:extLst>
          </p:cNvPr>
          <p:cNvSpPr/>
          <p:nvPr/>
        </p:nvSpPr>
        <p:spPr>
          <a:xfrm>
            <a:off x="678491" y="2176199"/>
            <a:ext cx="38935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10FB"/>
                </a:solidFill>
              </a:rPr>
              <a:t>How many papers did use significance testing?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8DF7F3-E62E-F64C-B9AB-DCB41EF3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633176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77AC-54E6-104A-81D4-1D124746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and Patterns in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BCE1-0577-2D48-B1C8-38D4CD04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Study </a:t>
            </a:r>
            <a:r>
              <a:rPr lang="en-US" b="1" dirty="0"/>
              <a:t>NLP conference papers: </a:t>
            </a:r>
            <a:r>
              <a:rPr lang="en-US" dirty="0"/>
              <a:t>ACL’18 papers (</a:t>
            </a:r>
            <a:r>
              <a:rPr lang="en-US" b="1" dirty="0"/>
              <a:t>439</a:t>
            </a:r>
            <a:r>
              <a:rPr lang="en-US" dirty="0"/>
              <a:t> papers)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9005B2-71CF-6A41-B333-C8C4A30AF7E9}"/>
              </a:ext>
            </a:extLst>
          </p:cNvPr>
          <p:cNvGrpSpPr/>
          <p:nvPr/>
        </p:nvGrpSpPr>
        <p:grpSpPr>
          <a:xfrm>
            <a:off x="4252298" y="2317474"/>
            <a:ext cx="4134580" cy="2196870"/>
            <a:chOff x="1789654" y="1380811"/>
            <a:chExt cx="5334001" cy="29087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2E2CFF-C4E5-7441-9823-DC890FFE053A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4344A0-7C3F-E540-A8B1-3D8B50B73CD3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B9E600-B444-C147-8203-AA8981C22307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6C356E-3ED8-124A-968F-4BCA0DF159EE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1F59A9-9A3E-0146-BA4C-A810F30F1771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C1829D-54FC-1B4D-BCC4-C203178072AB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88DEC2-EC3F-0644-86FA-A23C605DB978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F3AA3B-08FD-C544-BA4F-398038A8FC3D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76E5604-CBC8-984B-8238-114336CC01DC}"/>
              </a:ext>
            </a:extLst>
          </p:cNvPr>
          <p:cNvSpPr/>
          <p:nvPr/>
        </p:nvSpPr>
        <p:spPr>
          <a:xfrm>
            <a:off x="5224815" y="2761021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73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75D42A-70D7-7E41-8397-C31B18DE25F6}"/>
              </a:ext>
            </a:extLst>
          </p:cNvPr>
          <p:cNvSpPr/>
          <p:nvPr/>
        </p:nvSpPr>
        <p:spPr>
          <a:xfrm>
            <a:off x="5224815" y="4305758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6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BEBBB77-5334-6340-8A2A-778FFF44BF52}"/>
              </a:ext>
            </a:extLst>
          </p:cNvPr>
          <p:cNvSpPr/>
          <p:nvPr/>
        </p:nvSpPr>
        <p:spPr>
          <a:xfrm>
            <a:off x="8149225" y="2752430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0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F239E-3870-C24F-8539-874231025B11}"/>
              </a:ext>
            </a:extLst>
          </p:cNvPr>
          <p:cNvSpPr/>
          <p:nvPr/>
        </p:nvSpPr>
        <p:spPr>
          <a:xfrm>
            <a:off x="678491" y="2176199"/>
            <a:ext cx="38935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10FB"/>
                </a:solidFill>
              </a:rPr>
              <a:t>How many papers did use significance testing?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8DF7F3-E62E-F64C-B9AB-DCB41EF3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883898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77AC-54E6-104A-81D4-1D124746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and Patterns in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BCE1-0577-2D48-B1C8-38D4CD04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Study </a:t>
            </a:r>
            <a:r>
              <a:rPr lang="en-US" b="1" dirty="0"/>
              <a:t>NLP conference papers: </a:t>
            </a:r>
            <a:r>
              <a:rPr lang="en-US" dirty="0"/>
              <a:t>ACL’18 papers (</a:t>
            </a:r>
            <a:r>
              <a:rPr lang="en-US" b="1" dirty="0"/>
              <a:t>439</a:t>
            </a:r>
            <a:r>
              <a:rPr lang="en-US" dirty="0"/>
              <a:t> papers)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9005B2-71CF-6A41-B333-C8C4A30AF7E9}"/>
              </a:ext>
            </a:extLst>
          </p:cNvPr>
          <p:cNvGrpSpPr/>
          <p:nvPr/>
        </p:nvGrpSpPr>
        <p:grpSpPr>
          <a:xfrm>
            <a:off x="4252298" y="2317474"/>
            <a:ext cx="4134580" cy="2196870"/>
            <a:chOff x="1789654" y="1380811"/>
            <a:chExt cx="5334001" cy="29087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2E2CFF-C4E5-7441-9823-DC890FFE053A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4344A0-7C3F-E540-A8B1-3D8B50B73CD3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B9E600-B444-C147-8203-AA8981C22307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6C356E-3ED8-124A-968F-4BCA0DF159EE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1F59A9-9A3E-0146-BA4C-A810F30F1771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C1829D-54FC-1B4D-BCC4-C203178072AB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88DEC2-EC3F-0644-86FA-A23C605DB978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F3AA3B-08FD-C544-BA4F-398038A8FC3D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76E5604-CBC8-984B-8238-114336CC01DC}"/>
              </a:ext>
            </a:extLst>
          </p:cNvPr>
          <p:cNvSpPr/>
          <p:nvPr/>
        </p:nvSpPr>
        <p:spPr>
          <a:xfrm>
            <a:off x="5224815" y="2761021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73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75D42A-70D7-7E41-8397-C31B18DE25F6}"/>
              </a:ext>
            </a:extLst>
          </p:cNvPr>
          <p:cNvSpPr/>
          <p:nvPr/>
        </p:nvSpPr>
        <p:spPr>
          <a:xfrm>
            <a:off x="5224815" y="4305758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6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BEBBB77-5334-6340-8A2A-778FFF44BF52}"/>
              </a:ext>
            </a:extLst>
          </p:cNvPr>
          <p:cNvSpPr/>
          <p:nvPr/>
        </p:nvSpPr>
        <p:spPr>
          <a:xfrm>
            <a:off x="8149225" y="2752430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0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2DA7D14-0FD4-364F-A64D-679627075484}"/>
              </a:ext>
            </a:extLst>
          </p:cNvPr>
          <p:cNvSpPr/>
          <p:nvPr/>
        </p:nvSpPr>
        <p:spPr>
          <a:xfrm>
            <a:off x="8125543" y="4317563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0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F239E-3870-C24F-8539-874231025B11}"/>
              </a:ext>
            </a:extLst>
          </p:cNvPr>
          <p:cNvSpPr/>
          <p:nvPr/>
        </p:nvSpPr>
        <p:spPr>
          <a:xfrm>
            <a:off x="678491" y="2176199"/>
            <a:ext cx="38935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10FB"/>
                </a:solidFill>
              </a:rPr>
              <a:t>How many papers did use significance testing?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8DF7F3-E62E-F64C-B9AB-DCB41EF3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514565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77AC-54E6-104A-81D4-1D124746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and Patterns in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BCE1-0577-2D48-B1C8-38D4CD04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Study </a:t>
            </a:r>
            <a:r>
              <a:rPr lang="en-US" b="1" dirty="0"/>
              <a:t>NLP conference papers: </a:t>
            </a:r>
            <a:r>
              <a:rPr lang="en-US" dirty="0"/>
              <a:t>ACL’18 papers (</a:t>
            </a:r>
            <a:r>
              <a:rPr lang="en-US" b="1" dirty="0"/>
              <a:t>439</a:t>
            </a:r>
            <a:r>
              <a:rPr lang="en-US" dirty="0"/>
              <a:t> papers)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9005B2-71CF-6A41-B333-C8C4A30AF7E9}"/>
              </a:ext>
            </a:extLst>
          </p:cNvPr>
          <p:cNvGrpSpPr/>
          <p:nvPr/>
        </p:nvGrpSpPr>
        <p:grpSpPr>
          <a:xfrm>
            <a:off x="4252298" y="2317474"/>
            <a:ext cx="4134580" cy="2196870"/>
            <a:chOff x="1789654" y="1380811"/>
            <a:chExt cx="5334001" cy="29087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2E2CFF-C4E5-7441-9823-DC890FFE053A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4344A0-7C3F-E540-A8B1-3D8B50B73CD3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B9E600-B444-C147-8203-AA8981C22307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6C356E-3ED8-124A-968F-4BCA0DF159EE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1F59A9-9A3E-0146-BA4C-A810F30F1771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C1829D-54FC-1B4D-BCC4-C203178072AB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88DEC2-EC3F-0644-86FA-A23C605DB978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F3AA3B-08FD-C544-BA4F-398038A8FC3D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76E5604-CBC8-984B-8238-114336CC01DC}"/>
              </a:ext>
            </a:extLst>
          </p:cNvPr>
          <p:cNvSpPr/>
          <p:nvPr/>
        </p:nvSpPr>
        <p:spPr>
          <a:xfrm>
            <a:off x="5224815" y="2761021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73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75D42A-70D7-7E41-8397-C31B18DE25F6}"/>
              </a:ext>
            </a:extLst>
          </p:cNvPr>
          <p:cNvSpPr/>
          <p:nvPr/>
        </p:nvSpPr>
        <p:spPr>
          <a:xfrm>
            <a:off x="5224815" y="4305758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6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BEBBB77-5334-6340-8A2A-778FFF44BF52}"/>
              </a:ext>
            </a:extLst>
          </p:cNvPr>
          <p:cNvSpPr/>
          <p:nvPr/>
        </p:nvSpPr>
        <p:spPr>
          <a:xfrm>
            <a:off x="8149225" y="2752430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0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2DA7D14-0FD4-364F-A64D-679627075484}"/>
              </a:ext>
            </a:extLst>
          </p:cNvPr>
          <p:cNvSpPr/>
          <p:nvPr/>
        </p:nvSpPr>
        <p:spPr>
          <a:xfrm>
            <a:off x="8125543" y="4317563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0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F239E-3870-C24F-8539-874231025B11}"/>
              </a:ext>
            </a:extLst>
          </p:cNvPr>
          <p:cNvSpPr/>
          <p:nvPr/>
        </p:nvSpPr>
        <p:spPr>
          <a:xfrm>
            <a:off x="678491" y="2176199"/>
            <a:ext cx="38935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10FB"/>
                </a:solidFill>
              </a:rPr>
              <a:t>How many papers did use significance testing?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8DF7F3-E62E-F64C-B9AB-DCB41EF3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177</a:t>
            </a:fld>
            <a:endParaRPr lang="en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63C90FF4-5BD3-DE4C-BFB0-19852C1D2B61}"/>
              </a:ext>
            </a:extLst>
          </p:cNvPr>
          <p:cNvSpPr/>
          <p:nvPr/>
        </p:nvSpPr>
        <p:spPr>
          <a:xfrm>
            <a:off x="1599534" y="3991545"/>
            <a:ext cx="893295" cy="263526"/>
          </a:xfrm>
          <a:prstGeom prst="wedgeRoundRectCallout">
            <a:avLst>
              <a:gd name="adj1" fmla="val 43735"/>
              <a:gd name="adj2" fmla="val -1256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45603238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D8604A-8BA0-F044-B4CC-D7196E1E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178</a:t>
            </a:fld>
            <a:endParaRPr lang="en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20B01D-EB21-2D41-ABFF-994C15F50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0035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BFC26A-13D3-3E4A-9AF0-ECCAC7FE14FD}"/>
              </a:ext>
            </a:extLst>
          </p:cNvPr>
          <p:cNvSpPr/>
          <p:nvPr/>
        </p:nvSpPr>
        <p:spPr>
          <a:xfrm>
            <a:off x="899419" y="691370"/>
            <a:ext cx="3265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Have you heard about "Bayesian Hypothesis Testing"?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D8604A-8BA0-F044-B4CC-D7196E1E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179</a:t>
            </a:fld>
            <a:endParaRPr lang="en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13C954-1EEF-A34A-B7ED-360213D0A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04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85C53-7896-B742-B3D1-1A62EABB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CE7470-A4CF-4847-9189-AFA3EFFCC138}"/>
              </a:ext>
            </a:extLst>
          </p:cNvPr>
          <p:cNvSpPr/>
          <p:nvPr/>
        </p:nvSpPr>
        <p:spPr>
          <a:xfrm>
            <a:off x="2907963" y="509392"/>
            <a:ext cx="3215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10FB"/>
                </a:solidFill>
              </a:rPr>
              <a:t>Not a good statistical hypothesis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9FC3D7-F806-664F-B00E-B35E0B590441}"/>
              </a:ext>
            </a:extLst>
          </p:cNvPr>
          <p:cNvGrpSpPr/>
          <p:nvPr/>
        </p:nvGrpSpPr>
        <p:grpSpPr>
          <a:xfrm>
            <a:off x="1415384" y="830326"/>
            <a:ext cx="2413993" cy="3637223"/>
            <a:chOff x="1415384" y="735326"/>
            <a:chExt cx="2413993" cy="36372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51CE51-7929-C749-B550-2D1A0B8BA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5384" y="735326"/>
              <a:ext cx="2413993" cy="241399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92501E-69A9-AB42-A0DC-98583AA8E6E3}"/>
                </a:ext>
              </a:extLst>
            </p:cNvPr>
            <p:cNvSpPr txBox="1"/>
            <p:nvPr/>
          </p:nvSpPr>
          <p:spPr>
            <a:xfrm>
              <a:off x="2196618" y="167925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2020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0D848F-54EB-444D-A871-77119E784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3130" y="2760189"/>
              <a:ext cx="1612360" cy="1612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739128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BFC26A-13D3-3E4A-9AF0-ECCAC7FE14FD}"/>
              </a:ext>
            </a:extLst>
          </p:cNvPr>
          <p:cNvSpPr/>
          <p:nvPr/>
        </p:nvSpPr>
        <p:spPr>
          <a:xfrm>
            <a:off x="899419" y="691370"/>
            <a:ext cx="3265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Have you heard about "Bayesian Hypothesis Testing"?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D8604A-8BA0-F044-B4CC-D7196E1E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180</a:t>
            </a:fld>
            <a:endParaRPr lang="e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3C9D7B-1ADA-AB46-9350-A09ACC497957}"/>
              </a:ext>
            </a:extLst>
          </p:cNvPr>
          <p:cNvGrpSpPr/>
          <p:nvPr/>
        </p:nvGrpSpPr>
        <p:grpSpPr>
          <a:xfrm>
            <a:off x="377796" y="1551843"/>
            <a:ext cx="3808426" cy="2059763"/>
            <a:chOff x="377796" y="1551843"/>
            <a:chExt cx="3808426" cy="20597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E2DD902-9F48-1B4B-8769-FB66D78A2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0195"/>
            <a:stretch/>
          </p:blipFill>
          <p:spPr>
            <a:xfrm>
              <a:off x="1776547" y="1551843"/>
              <a:ext cx="2409675" cy="20597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190472-6170-D840-BBF6-06E842732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9278" r="35766"/>
            <a:stretch/>
          </p:blipFill>
          <p:spPr>
            <a:xfrm>
              <a:off x="377796" y="2188091"/>
              <a:ext cx="1547838" cy="906533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D99DD8-3284-7144-B430-AD64BED03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3909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BFC26A-13D3-3E4A-9AF0-ECCAC7FE14FD}"/>
              </a:ext>
            </a:extLst>
          </p:cNvPr>
          <p:cNvSpPr/>
          <p:nvPr/>
        </p:nvSpPr>
        <p:spPr>
          <a:xfrm>
            <a:off x="899419" y="691370"/>
            <a:ext cx="3265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Have you heard about "Bayesian Hypothesis Testing"?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C570D0-8940-BC41-A789-00C5E042E416}"/>
              </a:ext>
            </a:extLst>
          </p:cNvPr>
          <p:cNvSpPr/>
          <p:nvPr/>
        </p:nvSpPr>
        <p:spPr>
          <a:xfrm>
            <a:off x="5310492" y="664397"/>
            <a:ext cx="2966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Do you know the definition of "Bayes Factor"?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D8604A-8BA0-F044-B4CC-D7196E1E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181</a:t>
            </a:fld>
            <a:endParaRPr lang="e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3C9D7B-1ADA-AB46-9350-A09ACC497957}"/>
              </a:ext>
            </a:extLst>
          </p:cNvPr>
          <p:cNvGrpSpPr/>
          <p:nvPr/>
        </p:nvGrpSpPr>
        <p:grpSpPr>
          <a:xfrm>
            <a:off x="377796" y="1551843"/>
            <a:ext cx="3808426" cy="2059763"/>
            <a:chOff x="377796" y="1551843"/>
            <a:chExt cx="3808426" cy="20597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E2DD902-9F48-1B4B-8769-FB66D78A2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0195"/>
            <a:stretch/>
          </p:blipFill>
          <p:spPr>
            <a:xfrm>
              <a:off x="1776547" y="1551843"/>
              <a:ext cx="2409675" cy="20597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190472-6170-D840-BBF6-06E842732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9278" r="35766"/>
            <a:stretch/>
          </p:blipFill>
          <p:spPr>
            <a:xfrm>
              <a:off x="377796" y="2188091"/>
              <a:ext cx="1547838" cy="906533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6EF55F8-139F-2740-AF4B-F312EC58A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3795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9D032947-6520-3942-8923-C9158272E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969" r="38518"/>
          <a:stretch/>
        </p:blipFill>
        <p:spPr>
          <a:xfrm>
            <a:off x="7084173" y="2132310"/>
            <a:ext cx="1500750" cy="6921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BFC26A-13D3-3E4A-9AF0-ECCAC7FE14FD}"/>
              </a:ext>
            </a:extLst>
          </p:cNvPr>
          <p:cNvSpPr/>
          <p:nvPr/>
        </p:nvSpPr>
        <p:spPr>
          <a:xfrm>
            <a:off x="899419" y="691370"/>
            <a:ext cx="3265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Have you heard about "Bayesian Hypothesis Testing"?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C570D0-8940-BC41-A789-00C5E042E416}"/>
              </a:ext>
            </a:extLst>
          </p:cNvPr>
          <p:cNvSpPr/>
          <p:nvPr/>
        </p:nvSpPr>
        <p:spPr>
          <a:xfrm>
            <a:off x="5310492" y="664397"/>
            <a:ext cx="2966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Do you know the definition of "Bayes Factor"?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D8604A-8BA0-F044-B4CC-D7196E1E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182</a:t>
            </a:fld>
            <a:endParaRPr lang="e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3C9D7B-1ADA-AB46-9350-A09ACC497957}"/>
              </a:ext>
            </a:extLst>
          </p:cNvPr>
          <p:cNvGrpSpPr/>
          <p:nvPr/>
        </p:nvGrpSpPr>
        <p:grpSpPr>
          <a:xfrm>
            <a:off x="377796" y="1551843"/>
            <a:ext cx="3808426" cy="2059763"/>
            <a:chOff x="377796" y="1551843"/>
            <a:chExt cx="3808426" cy="20597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E2DD902-9F48-1B4B-8769-FB66D78A2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0195"/>
            <a:stretch/>
          </p:blipFill>
          <p:spPr>
            <a:xfrm>
              <a:off x="1776547" y="1551843"/>
              <a:ext cx="2409675" cy="20597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190472-6170-D840-BBF6-06E842732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278" r="35766"/>
            <a:stretch/>
          </p:blipFill>
          <p:spPr>
            <a:xfrm>
              <a:off x="377796" y="2188091"/>
              <a:ext cx="1547838" cy="906533"/>
            </a:xfrm>
            <a:prstGeom prst="rect">
              <a:avLst/>
            </a:prstGeom>
          </p:spPr>
        </p:pic>
      </p:grp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5631033-70DB-2B44-AEAC-85BD3C446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3570"/>
          <a:stretch/>
        </p:blipFill>
        <p:spPr>
          <a:xfrm>
            <a:off x="5054392" y="1575832"/>
            <a:ext cx="2279314" cy="2055652"/>
          </a:xfrm>
        </p:spPr>
      </p:pic>
    </p:spTree>
    <p:extLst>
      <p:ext uri="{BB962C8B-B14F-4D97-AF65-F5344CB8AC3E}">
        <p14:creationId xmlns:p14="http://schemas.microsoft.com/office/powerpoint/2010/main" val="62885596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9D032947-6520-3942-8923-C9158272E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969" r="38518"/>
          <a:stretch/>
        </p:blipFill>
        <p:spPr>
          <a:xfrm>
            <a:off x="7084173" y="2132310"/>
            <a:ext cx="1500750" cy="6921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1877C64-43D8-254C-A95B-30324CC05451}"/>
              </a:ext>
            </a:extLst>
          </p:cNvPr>
          <p:cNvSpPr/>
          <p:nvPr/>
        </p:nvSpPr>
        <p:spPr>
          <a:xfrm>
            <a:off x="474521" y="3869381"/>
            <a:ext cx="84444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>
                <a:solidFill>
                  <a:srgbClr val="0010FB"/>
                </a:solidFill>
              </a:rPr>
              <a:t>Many people did not know the definition of “Bayes Factor” and some only had “heard” about them. 🤔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BFC26A-13D3-3E4A-9AF0-ECCAC7FE14FD}"/>
              </a:ext>
            </a:extLst>
          </p:cNvPr>
          <p:cNvSpPr/>
          <p:nvPr/>
        </p:nvSpPr>
        <p:spPr>
          <a:xfrm>
            <a:off x="899419" y="691370"/>
            <a:ext cx="3265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Have you heard about "Bayesian Hypothesis Testing"?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C570D0-8940-BC41-A789-00C5E042E416}"/>
              </a:ext>
            </a:extLst>
          </p:cNvPr>
          <p:cNvSpPr/>
          <p:nvPr/>
        </p:nvSpPr>
        <p:spPr>
          <a:xfrm>
            <a:off x="5310492" y="664397"/>
            <a:ext cx="2966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Do you know the definition of "Bayes Factor"?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D8604A-8BA0-F044-B4CC-D7196E1E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183</a:t>
            </a:fld>
            <a:endParaRPr lang="e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3C9D7B-1ADA-AB46-9350-A09ACC497957}"/>
              </a:ext>
            </a:extLst>
          </p:cNvPr>
          <p:cNvGrpSpPr/>
          <p:nvPr/>
        </p:nvGrpSpPr>
        <p:grpSpPr>
          <a:xfrm>
            <a:off x="377796" y="1551843"/>
            <a:ext cx="3808426" cy="2059763"/>
            <a:chOff x="377796" y="1551843"/>
            <a:chExt cx="3808426" cy="20597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E2DD902-9F48-1B4B-8769-FB66D78A2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0195"/>
            <a:stretch/>
          </p:blipFill>
          <p:spPr>
            <a:xfrm>
              <a:off x="1776547" y="1551843"/>
              <a:ext cx="2409675" cy="20597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190472-6170-D840-BBF6-06E842732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278" r="35766"/>
            <a:stretch/>
          </p:blipFill>
          <p:spPr>
            <a:xfrm>
              <a:off x="377796" y="2188091"/>
              <a:ext cx="1547838" cy="906533"/>
            </a:xfrm>
            <a:prstGeom prst="rect">
              <a:avLst/>
            </a:prstGeom>
          </p:spPr>
        </p:pic>
      </p:grp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5631033-70DB-2B44-AEAC-85BD3C446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3570"/>
          <a:stretch/>
        </p:blipFill>
        <p:spPr>
          <a:xfrm>
            <a:off x="5054392" y="1575832"/>
            <a:ext cx="2279314" cy="2055652"/>
          </a:xfrm>
        </p:spPr>
      </p:pic>
    </p:spTree>
    <p:extLst>
      <p:ext uri="{BB962C8B-B14F-4D97-AF65-F5344CB8AC3E}">
        <p14:creationId xmlns:p14="http://schemas.microsoft.com/office/powerpoint/2010/main" val="24878470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96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224B8-2D98-C940-B0F6-ECE3549E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184</a:t>
            </a:fld>
            <a:endParaRPr lang="e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E7D70CB-54DC-0B40-82A1-DBCA6B35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Final Section: </a:t>
            </a:r>
            <a:br>
              <a:rPr lang="en-US" sz="2200" dirty="0"/>
            </a:br>
            <a:r>
              <a:rPr lang="en-US" dirty="0"/>
              <a:t>Malpractices &amp; Suggestions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826FDF-D387-9449-B546-A48EF9DE48EE}"/>
              </a:ext>
            </a:extLst>
          </p:cNvPr>
          <p:cNvGrpSpPr/>
          <p:nvPr/>
        </p:nvGrpSpPr>
        <p:grpSpPr>
          <a:xfrm>
            <a:off x="1977391" y="1936985"/>
            <a:ext cx="5474970" cy="2716781"/>
            <a:chOff x="1200150" y="1380811"/>
            <a:chExt cx="5923505" cy="290873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3C37AE1-3D8A-1E4C-ACD4-2E63FAED5ADA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Frequentist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3B1CF7-E6D7-6D40-A5B6-AC44B6E1E953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Bayesian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6FDFE0-EC08-6A44-B7EA-8F326F598306}"/>
                </a:ext>
              </a:extLst>
            </p:cNvPr>
            <p:cNvSpPr/>
            <p:nvPr/>
          </p:nvSpPr>
          <p:spPr>
            <a:xfrm>
              <a:off x="1200151" y="2293966"/>
              <a:ext cx="2030282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Binary/Categorical Decisions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0EF217-77E7-5F44-B187-46ECB411593D}"/>
                </a:ext>
              </a:extLst>
            </p:cNvPr>
            <p:cNvSpPr/>
            <p:nvPr/>
          </p:nvSpPr>
          <p:spPr>
            <a:xfrm>
              <a:off x="1200150" y="3392411"/>
              <a:ext cx="2030282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Uncertainty Estimations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CA5861-9473-2E4F-91D6-A35B649AC859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Null-Hypothesis Significance Test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390A33-4C13-0A49-A765-C04FCEF5B5BF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Bayes Factor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4B1087C-B2FE-CE44-826F-AE62BAE15C75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Confidence Interval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FEE0507-83F4-4F4C-99F0-880C3D7CCD17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Posterior Intervals</a:t>
              </a:r>
            </a:p>
          </p:txBody>
        </p:sp>
        <p:sp>
          <p:nvSpPr>
            <p:cNvPr id="14" name="Quad Arrow 13">
              <a:extLst>
                <a:ext uri="{FF2B5EF4-FFF2-40B4-BE49-F238E27FC236}">
                  <a16:creationId xmlns:a16="http://schemas.microsoft.com/office/drawing/2014/main" id="{907A6A49-6A75-F348-AE4D-7BDA48A9632A}"/>
                </a:ext>
              </a:extLst>
            </p:cNvPr>
            <p:cNvSpPr/>
            <p:nvPr/>
          </p:nvSpPr>
          <p:spPr>
            <a:xfrm rot="2650734">
              <a:off x="4786638" y="2813638"/>
              <a:ext cx="914374" cy="948648"/>
            </a:xfrm>
            <a:prstGeom prst="quadArrow">
              <a:avLst>
                <a:gd name="adj1" fmla="val 11602"/>
                <a:gd name="adj2" fmla="val 12124"/>
                <a:gd name="adj3" fmla="val 22500"/>
              </a:avLst>
            </a:prstGeom>
            <a:solidFill>
              <a:srgbClr val="FF1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80362160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4075-8B43-E94E-97D4-A05E248D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46" y="376949"/>
            <a:ext cx="2750280" cy="2401880"/>
          </a:xfrm>
        </p:spPr>
        <p:txBody>
          <a:bodyPr>
            <a:normAutofit/>
          </a:bodyPr>
          <a:lstStyle/>
          <a:p>
            <a:r>
              <a:rPr lang="en-US" dirty="0"/>
              <a:t>Ambiguous reporting</a:t>
            </a:r>
          </a:p>
        </p:txBody>
      </p:sp>
      <p:pic>
        <p:nvPicPr>
          <p:cNvPr id="8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DD5D10-06A9-E346-9BDC-A3B68B385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" r="2190" b="1"/>
          <a:stretch/>
        </p:blipFill>
        <p:spPr>
          <a:xfrm>
            <a:off x="3043509" y="285008"/>
            <a:ext cx="5727621" cy="4619176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A34D5-1E4C-CD4C-9313-865CB057D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185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73429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4075-8B43-E94E-97D4-A05E248D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46" y="376949"/>
            <a:ext cx="2750280" cy="2401880"/>
          </a:xfrm>
        </p:spPr>
        <p:txBody>
          <a:bodyPr>
            <a:normAutofit/>
          </a:bodyPr>
          <a:lstStyle/>
          <a:p>
            <a:r>
              <a:rPr lang="en-US" dirty="0"/>
              <a:t>Ambiguous reporting</a:t>
            </a:r>
          </a:p>
        </p:txBody>
      </p:sp>
      <p:pic>
        <p:nvPicPr>
          <p:cNvPr id="8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DD5D10-06A9-E346-9BDC-A3B68B385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" r="2190" b="1"/>
          <a:stretch/>
        </p:blipFill>
        <p:spPr>
          <a:xfrm>
            <a:off x="3043509" y="285008"/>
            <a:ext cx="5727621" cy="4619176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A34D5-1E4C-CD4C-9313-865CB057D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186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AF16C0-AF8E-3043-9724-C6C4E9197558}"/>
              </a:ext>
            </a:extLst>
          </p:cNvPr>
          <p:cNvSpPr/>
          <p:nvPr/>
        </p:nvSpPr>
        <p:spPr>
          <a:xfrm>
            <a:off x="452786" y="2594596"/>
            <a:ext cx="25805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When referring to the results of significance testing, one should be mindful of </a:t>
            </a:r>
            <a:r>
              <a:rPr lang="en-US" b="1" dirty="0"/>
              <a:t>how others are going to interpret it</a:t>
            </a:r>
            <a:r>
              <a:rPr lang="en-US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6579807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1320-3368-C14C-B790-385584A8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 problem in interpreting “significance”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E8434E-68E5-8C48-BE03-4E005EAAD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187</a:t>
            </a:fld>
            <a:endParaRPr lang="e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C485C3-371E-DC41-9BB6-F0161A91A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8887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1320-3368-C14C-B790-385584A8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 problem in interpreting “significance”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D7F8A8-41EE-0D4E-8809-B90D1392C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33" y="1159550"/>
            <a:ext cx="3646269" cy="459177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E8434E-68E5-8C48-BE03-4E005EAAD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188</a:t>
            </a:fld>
            <a:endParaRPr lang="e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3148F6-DFD6-7B4F-8390-A64B7371C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9297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1320-3368-C14C-B790-385584A8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 problem in interpreting “significance”</a:t>
            </a:r>
          </a:p>
        </p:txBody>
      </p:sp>
      <p:pic>
        <p:nvPicPr>
          <p:cNvPr id="7" name="Content Placeholder 6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D8E943F1-788D-9044-8F22-D5E3F4383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1264" y="1159550"/>
            <a:ext cx="2050991" cy="3819738"/>
          </a:xfr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D7F8A8-41EE-0D4E-8809-B90D1392C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33" y="1159550"/>
            <a:ext cx="3646269" cy="459177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E8434E-68E5-8C48-BE03-4E005EAAD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6609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85C53-7896-B742-B3D1-1A62EABB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CE7470-A4CF-4847-9189-AFA3EFFCC138}"/>
              </a:ext>
            </a:extLst>
          </p:cNvPr>
          <p:cNvSpPr/>
          <p:nvPr/>
        </p:nvSpPr>
        <p:spPr>
          <a:xfrm>
            <a:off x="2907963" y="509392"/>
            <a:ext cx="3215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10FB"/>
                </a:solidFill>
              </a:rPr>
              <a:t>Not a good statistical hypothesis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46A156-EC22-6947-AD99-C9117A8877E8}"/>
              </a:ext>
            </a:extLst>
          </p:cNvPr>
          <p:cNvGrpSpPr/>
          <p:nvPr/>
        </p:nvGrpSpPr>
        <p:grpSpPr>
          <a:xfrm>
            <a:off x="5203272" y="865930"/>
            <a:ext cx="2413993" cy="3552920"/>
            <a:chOff x="5203272" y="770930"/>
            <a:chExt cx="2413993" cy="35529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2C18DD-74CE-024E-B965-DA4AEEADF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3272" y="770930"/>
              <a:ext cx="2413993" cy="241399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7A99BB-C6A8-8740-A2E6-B7476655769A}"/>
                </a:ext>
              </a:extLst>
            </p:cNvPr>
            <p:cNvSpPr txBox="1"/>
            <p:nvPr/>
          </p:nvSpPr>
          <p:spPr>
            <a:xfrm>
              <a:off x="6014323" y="168802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2020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A46AB45-2139-694C-9101-4AFACD7BB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2887" y="2795814"/>
              <a:ext cx="1528036" cy="1528036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59FC3D7-F806-664F-B00E-B35E0B590441}"/>
              </a:ext>
            </a:extLst>
          </p:cNvPr>
          <p:cNvGrpSpPr/>
          <p:nvPr/>
        </p:nvGrpSpPr>
        <p:grpSpPr>
          <a:xfrm>
            <a:off x="1415384" y="830326"/>
            <a:ext cx="2413993" cy="3637223"/>
            <a:chOff x="1415384" y="735326"/>
            <a:chExt cx="2413993" cy="36372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51CE51-7929-C749-B550-2D1A0B8BA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5384" y="735326"/>
              <a:ext cx="2413993" cy="241399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92501E-69A9-AB42-A0DC-98583AA8E6E3}"/>
                </a:ext>
              </a:extLst>
            </p:cNvPr>
            <p:cNvSpPr txBox="1"/>
            <p:nvPr/>
          </p:nvSpPr>
          <p:spPr>
            <a:xfrm>
              <a:off x="2196618" y="167925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2020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0D848F-54EB-444D-A871-77119E784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3130" y="2760189"/>
              <a:ext cx="1612360" cy="1612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608562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1320-3368-C14C-B790-385584A8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 problem in interpreting “significance”</a:t>
            </a:r>
          </a:p>
        </p:txBody>
      </p:sp>
      <p:pic>
        <p:nvPicPr>
          <p:cNvPr id="7" name="Content Placeholder 6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D8E943F1-788D-9044-8F22-D5E3F4383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1264" y="1159550"/>
            <a:ext cx="2050991" cy="3819738"/>
          </a:xfr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D7F8A8-41EE-0D4E-8809-B90D1392C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33" y="1159550"/>
            <a:ext cx="3646269" cy="4591770"/>
          </a:xfrm>
          <a:prstGeom prst="rect">
            <a:avLst/>
          </a:prstGeom>
        </p:spPr>
      </p:pic>
      <p:pic>
        <p:nvPicPr>
          <p:cNvPr id="15" name="Picture 14" descr="A screenshot of text&#10;&#10;Description automatically generated">
            <a:extLst>
              <a:ext uri="{FF2B5EF4-FFF2-40B4-BE49-F238E27FC236}">
                <a16:creationId xmlns:a16="http://schemas.microsoft.com/office/drawing/2014/main" id="{5AFD1000-A6B0-434B-BE73-8EF9D79D3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698" y="1242378"/>
            <a:ext cx="2034593" cy="28084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E8434E-68E5-8C48-BE03-4E005EAAD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150585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1320-3368-C14C-B790-385584A8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 problem in interpreting “significance”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F937E-CC9B-B34D-8D82-739A40EF6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191</a:t>
            </a:fld>
            <a:endParaRPr lang="e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14470B-6BD7-BB4E-A49A-1879325F7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85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1320-3368-C14C-B790-385584A8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 problem in interpreting “significance”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E263-69E9-0B49-B710-1B542663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988576" cy="3263504"/>
          </a:xfrm>
        </p:spPr>
        <p:txBody>
          <a:bodyPr>
            <a:normAutofit/>
          </a:bodyPr>
          <a:lstStyle/>
          <a:p>
            <a:r>
              <a:rPr lang="en-US" i="1" dirty="0"/>
              <a:t>An NLP paper presents </a:t>
            </a:r>
            <a:r>
              <a:rPr lang="en-US" i="1" dirty="0">
                <a:solidFill>
                  <a:srgbClr val="0010FB"/>
                </a:solidFill>
              </a:rPr>
              <a:t>system-A</a:t>
            </a:r>
            <a:r>
              <a:rPr lang="en-US" i="1" dirty="0"/>
              <a:t> and it compares it with a baseline </a:t>
            </a:r>
            <a:r>
              <a:rPr lang="en-US" i="1" dirty="0">
                <a:solidFill>
                  <a:srgbClr val="FF0000"/>
                </a:solidFill>
              </a:rPr>
              <a:t>system-B</a:t>
            </a:r>
            <a:r>
              <a:rPr lang="en-US" i="1" dirty="0"/>
              <a:t>. In its “abstract” it writes: “... </a:t>
            </a:r>
            <a:r>
              <a:rPr lang="en-US" i="1" dirty="0">
                <a:solidFill>
                  <a:srgbClr val="0010FB"/>
                </a:solidFill>
              </a:rPr>
              <a:t>system-A</a:t>
            </a:r>
            <a:r>
              <a:rPr lang="en-US" i="1" dirty="0"/>
              <a:t> significantly improves over </a:t>
            </a:r>
            <a:r>
              <a:rPr lang="en-US" i="1" dirty="0">
                <a:solidFill>
                  <a:srgbClr val="FF0000"/>
                </a:solidFill>
              </a:rPr>
              <a:t>system-B</a:t>
            </a:r>
            <a:r>
              <a:rPr lang="en-US" i="1" dirty="0"/>
              <a:t>.” What are the right way(s) to interpret this (select all that applies)</a:t>
            </a:r>
            <a:br>
              <a:rPr lang="en-US" i="1" dirty="0"/>
            </a:br>
            <a:endParaRPr lang="en-US" i="1" dirty="0"/>
          </a:p>
          <a:p>
            <a:pPr lvl="1"/>
            <a:r>
              <a:rPr lang="en-US" dirty="0"/>
              <a:t>It is expected that authors have performed some type of “hypothesis testing.”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is expected that the authors have reported the performances of two systems on a dataset where </a:t>
            </a:r>
            <a:r>
              <a:rPr lang="en-US" dirty="0">
                <a:solidFill>
                  <a:srgbClr val="0010FB"/>
                </a:solidFill>
              </a:rPr>
              <a:t>system-A</a:t>
            </a:r>
            <a:r>
              <a:rPr lang="en-US" dirty="0"/>
              <a:t> has a higher performance than </a:t>
            </a:r>
            <a:r>
              <a:rPr lang="en-US" dirty="0">
                <a:solidFill>
                  <a:srgbClr val="FF1600"/>
                </a:solidFill>
              </a:rPr>
              <a:t>system-B</a:t>
            </a:r>
            <a:r>
              <a:rPr lang="en-US" dirty="0"/>
              <a:t> with a notable margin in the dataset.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F937E-CC9B-B34D-8D82-739A40EF6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677998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1320-3368-C14C-B790-385584A8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 problem in interpreting “significance”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E263-69E9-0B49-B710-1B542663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988576" cy="3263504"/>
          </a:xfrm>
        </p:spPr>
        <p:txBody>
          <a:bodyPr>
            <a:normAutofit/>
          </a:bodyPr>
          <a:lstStyle/>
          <a:p>
            <a:r>
              <a:rPr lang="en-US" i="1" dirty="0"/>
              <a:t>An NLP paper presents </a:t>
            </a:r>
            <a:r>
              <a:rPr lang="en-US" i="1" dirty="0">
                <a:solidFill>
                  <a:srgbClr val="0010FB"/>
                </a:solidFill>
              </a:rPr>
              <a:t>system-A</a:t>
            </a:r>
            <a:r>
              <a:rPr lang="en-US" i="1" dirty="0"/>
              <a:t> and it compares it with a baseline </a:t>
            </a:r>
            <a:r>
              <a:rPr lang="en-US" i="1" dirty="0">
                <a:solidFill>
                  <a:srgbClr val="FF0000"/>
                </a:solidFill>
              </a:rPr>
              <a:t>system-B</a:t>
            </a:r>
            <a:r>
              <a:rPr lang="en-US" i="1" dirty="0"/>
              <a:t>. In its “abstract” it writes: “... </a:t>
            </a:r>
            <a:r>
              <a:rPr lang="en-US" i="1" dirty="0">
                <a:solidFill>
                  <a:srgbClr val="0010FB"/>
                </a:solidFill>
              </a:rPr>
              <a:t>system-A</a:t>
            </a:r>
            <a:r>
              <a:rPr lang="en-US" i="1" dirty="0"/>
              <a:t> significantly improves over </a:t>
            </a:r>
            <a:r>
              <a:rPr lang="en-US" i="1" dirty="0">
                <a:solidFill>
                  <a:srgbClr val="FF0000"/>
                </a:solidFill>
              </a:rPr>
              <a:t>system-B</a:t>
            </a:r>
            <a:r>
              <a:rPr lang="en-US" i="1" dirty="0"/>
              <a:t>.” What are the right way(s) to interpret this (select all that applies)</a:t>
            </a:r>
            <a:br>
              <a:rPr lang="en-US" i="1" dirty="0"/>
            </a:br>
            <a:endParaRPr lang="en-US" i="1" dirty="0"/>
          </a:p>
          <a:p>
            <a:pPr lvl="1"/>
            <a:r>
              <a:rPr lang="en-US" dirty="0"/>
              <a:t>It is expected that authors have performed some type of “hypothesis testing.”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is expected that the authors have reported the performances of two systems on a dataset where </a:t>
            </a:r>
            <a:r>
              <a:rPr lang="en-US" dirty="0">
                <a:solidFill>
                  <a:srgbClr val="0010FB"/>
                </a:solidFill>
              </a:rPr>
              <a:t>system-A</a:t>
            </a:r>
            <a:r>
              <a:rPr lang="en-US" dirty="0"/>
              <a:t> has a higher performance than </a:t>
            </a:r>
            <a:r>
              <a:rPr lang="en-US" dirty="0">
                <a:solidFill>
                  <a:srgbClr val="FF1600"/>
                </a:solidFill>
              </a:rPr>
              <a:t>system-B</a:t>
            </a:r>
            <a:r>
              <a:rPr lang="en-US" dirty="0"/>
              <a:t> with a notable margin in the dataset.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F937E-CC9B-B34D-8D82-739A40EF6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9348474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1320-3368-C14C-B790-385584A8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 problem in interpreting “significance”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E263-69E9-0B49-B710-1B542663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988576" cy="3263504"/>
          </a:xfrm>
        </p:spPr>
        <p:txBody>
          <a:bodyPr>
            <a:normAutofit/>
          </a:bodyPr>
          <a:lstStyle/>
          <a:p>
            <a:r>
              <a:rPr lang="en-US" i="1" dirty="0"/>
              <a:t>An NLP paper presents </a:t>
            </a:r>
            <a:r>
              <a:rPr lang="en-US" i="1" dirty="0">
                <a:solidFill>
                  <a:srgbClr val="0010FB"/>
                </a:solidFill>
              </a:rPr>
              <a:t>system-A</a:t>
            </a:r>
            <a:r>
              <a:rPr lang="en-US" i="1" dirty="0"/>
              <a:t> and it compares it with a baseline </a:t>
            </a:r>
            <a:r>
              <a:rPr lang="en-US" i="1" dirty="0">
                <a:solidFill>
                  <a:srgbClr val="FF0000"/>
                </a:solidFill>
              </a:rPr>
              <a:t>system-B</a:t>
            </a:r>
            <a:r>
              <a:rPr lang="en-US" i="1" dirty="0"/>
              <a:t>. In its “abstract” it writes: “... </a:t>
            </a:r>
            <a:r>
              <a:rPr lang="en-US" i="1" dirty="0">
                <a:solidFill>
                  <a:srgbClr val="0010FB"/>
                </a:solidFill>
              </a:rPr>
              <a:t>system-A</a:t>
            </a:r>
            <a:r>
              <a:rPr lang="en-US" i="1" dirty="0"/>
              <a:t> significantly improves over </a:t>
            </a:r>
            <a:r>
              <a:rPr lang="en-US" i="1" dirty="0">
                <a:solidFill>
                  <a:srgbClr val="FF0000"/>
                </a:solidFill>
              </a:rPr>
              <a:t>system-B</a:t>
            </a:r>
            <a:r>
              <a:rPr lang="en-US" i="1" dirty="0"/>
              <a:t>.” What are the right way(s) to interpret this (select all that applies)</a:t>
            </a:r>
            <a:br>
              <a:rPr lang="en-US" i="1" dirty="0"/>
            </a:br>
            <a:endParaRPr lang="en-US" i="1" dirty="0"/>
          </a:p>
          <a:p>
            <a:pPr lvl="1"/>
            <a:r>
              <a:rPr lang="en-US" dirty="0"/>
              <a:t>It is expected that authors have performed some type of “hypothesis testing.”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is expected that the authors have reported the performances of two systems on a dataset where </a:t>
            </a:r>
            <a:r>
              <a:rPr lang="en-US" dirty="0">
                <a:solidFill>
                  <a:srgbClr val="0010FB"/>
                </a:solidFill>
              </a:rPr>
              <a:t>system-A</a:t>
            </a:r>
            <a:r>
              <a:rPr lang="en-US" dirty="0"/>
              <a:t> has a higher performance than </a:t>
            </a:r>
            <a:r>
              <a:rPr lang="en-US" dirty="0">
                <a:solidFill>
                  <a:srgbClr val="FF1600"/>
                </a:solidFill>
              </a:rPr>
              <a:t>system-B</a:t>
            </a:r>
            <a:r>
              <a:rPr lang="en-US" dirty="0"/>
              <a:t> with a notable margin in the dataset.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F3DC2-6809-E549-A7D1-2531A38743A4}"/>
              </a:ext>
            </a:extLst>
          </p:cNvPr>
          <p:cNvSpPr txBox="1"/>
          <p:nvPr/>
        </p:nvSpPr>
        <p:spPr>
          <a:xfrm>
            <a:off x="302655" y="2929438"/>
            <a:ext cx="58381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83%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F937E-CC9B-B34D-8D82-739A40EF6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724407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1320-3368-C14C-B790-385584A8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 problem in interpreting “significance”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E263-69E9-0B49-B710-1B542663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988576" cy="3263504"/>
          </a:xfrm>
        </p:spPr>
        <p:txBody>
          <a:bodyPr>
            <a:normAutofit/>
          </a:bodyPr>
          <a:lstStyle/>
          <a:p>
            <a:r>
              <a:rPr lang="en-US" i="1" dirty="0"/>
              <a:t>An NLP paper presents </a:t>
            </a:r>
            <a:r>
              <a:rPr lang="en-US" i="1" dirty="0">
                <a:solidFill>
                  <a:srgbClr val="0010FB"/>
                </a:solidFill>
              </a:rPr>
              <a:t>system-A</a:t>
            </a:r>
            <a:r>
              <a:rPr lang="en-US" i="1" dirty="0"/>
              <a:t> and it compares it with a baseline </a:t>
            </a:r>
            <a:r>
              <a:rPr lang="en-US" i="1" dirty="0">
                <a:solidFill>
                  <a:srgbClr val="FF0000"/>
                </a:solidFill>
              </a:rPr>
              <a:t>system-B</a:t>
            </a:r>
            <a:r>
              <a:rPr lang="en-US" i="1" dirty="0"/>
              <a:t>. In its “abstract” it writes: “... </a:t>
            </a:r>
            <a:r>
              <a:rPr lang="en-US" i="1" dirty="0">
                <a:solidFill>
                  <a:srgbClr val="0010FB"/>
                </a:solidFill>
              </a:rPr>
              <a:t>system-A</a:t>
            </a:r>
            <a:r>
              <a:rPr lang="en-US" i="1" dirty="0"/>
              <a:t> significantly improves over </a:t>
            </a:r>
            <a:r>
              <a:rPr lang="en-US" i="1" dirty="0">
                <a:solidFill>
                  <a:srgbClr val="FF0000"/>
                </a:solidFill>
              </a:rPr>
              <a:t>system-B</a:t>
            </a:r>
            <a:r>
              <a:rPr lang="en-US" i="1" dirty="0"/>
              <a:t>.” What are the right way(s) to interpret this (select all that applies)</a:t>
            </a:r>
            <a:br>
              <a:rPr lang="en-US" i="1" dirty="0"/>
            </a:br>
            <a:endParaRPr lang="en-US" i="1" dirty="0"/>
          </a:p>
          <a:p>
            <a:pPr lvl="1"/>
            <a:r>
              <a:rPr lang="en-US" dirty="0"/>
              <a:t>It is expected that authors have performed some type of “hypothesis testing.”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is expected that the authors have reported the performances of two systems on a dataset where </a:t>
            </a:r>
            <a:r>
              <a:rPr lang="en-US" dirty="0">
                <a:solidFill>
                  <a:srgbClr val="0010FB"/>
                </a:solidFill>
              </a:rPr>
              <a:t>system-A</a:t>
            </a:r>
            <a:r>
              <a:rPr lang="en-US" dirty="0"/>
              <a:t> has a higher performance than </a:t>
            </a:r>
            <a:r>
              <a:rPr lang="en-US" dirty="0">
                <a:solidFill>
                  <a:srgbClr val="FF1600"/>
                </a:solidFill>
              </a:rPr>
              <a:t>system-B</a:t>
            </a:r>
            <a:r>
              <a:rPr lang="en-US" dirty="0"/>
              <a:t> with a notable margin in the dataset.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F3DC2-6809-E549-A7D1-2531A38743A4}"/>
              </a:ext>
            </a:extLst>
          </p:cNvPr>
          <p:cNvSpPr txBox="1"/>
          <p:nvPr/>
        </p:nvSpPr>
        <p:spPr>
          <a:xfrm>
            <a:off x="302655" y="2929438"/>
            <a:ext cx="58381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83%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3C906-961D-784E-9B7A-939D58172030}"/>
              </a:ext>
            </a:extLst>
          </p:cNvPr>
          <p:cNvSpPr txBox="1"/>
          <p:nvPr/>
        </p:nvSpPr>
        <p:spPr>
          <a:xfrm>
            <a:off x="302655" y="3590562"/>
            <a:ext cx="58381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53%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F937E-CC9B-B34D-8D82-739A40EF6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371624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F6C7A-6CDA-7841-9C6A-27C06849B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3844"/>
            <a:ext cx="8079921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The Usage of “Significance”: Our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C361B-9D2F-FF4E-969C-2B3618AFC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69219"/>
            <a:ext cx="4107737" cy="32635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When referring to performing some type of “hypothesis testing,” use prefixes like “statistical” </a:t>
            </a:r>
          </a:p>
          <a:p>
            <a:pPr marL="342900" lvl="1" indent="0">
              <a:lnSpc>
                <a:spcPct val="100000"/>
              </a:lnSpc>
              <a:buNone/>
            </a:pPr>
            <a:endParaRPr lang="en-US" dirty="0"/>
          </a:p>
          <a:p>
            <a:pPr marL="342900" lvl="1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When referring to big empirical improvements, use alternative terms like: “notable” or “remarkable.” </a:t>
            </a:r>
          </a:p>
          <a:p>
            <a:pPr lvl="2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F64BB-B745-C342-BF29-5F68394B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E71D3-51A3-304F-AD13-BF178B3CB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609" y="1666936"/>
            <a:ext cx="4107738" cy="296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3556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5C9D0-8F0B-C746-AEF7-52753C98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Suggestions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099C3-F442-7343-8BD2-227883777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6965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Define the research hypothesis you are after: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A4CF0-C7D1-F74D-AC31-C07DC42A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197</a:t>
            </a:fld>
            <a:endParaRPr lang="en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2AAB726-1FB8-594C-8666-983E5F26310E}"/>
              </a:ext>
            </a:extLst>
          </p:cNvPr>
          <p:cNvSpPr/>
          <p:nvPr/>
        </p:nvSpPr>
        <p:spPr>
          <a:xfrm>
            <a:off x="628650" y="2603857"/>
            <a:ext cx="7315835" cy="196813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H1: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in the sense that </a:t>
            </a:r>
            <a:r>
              <a:rPr lang="en-US" b="1" dirty="0"/>
              <a:t>if</a:t>
            </a:r>
            <a:r>
              <a:rPr lang="en-US" dirty="0"/>
              <a:t> they were inherently </a:t>
            </a:r>
            <a:r>
              <a:rPr lang="en-US" b="1" dirty="0"/>
              <a:t>identical</a:t>
            </a:r>
            <a:r>
              <a:rPr lang="en-US" dirty="0"/>
              <a:t>, it would be highly </a:t>
            </a:r>
            <a:r>
              <a:rPr lang="en-US" b="1" dirty="0"/>
              <a:t>unlikely </a:t>
            </a:r>
            <a:r>
              <a:rPr lang="en-US" dirty="0"/>
              <a:t>to witness the observed 3.5% empirical gap.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H2: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since with </a:t>
            </a:r>
            <a:r>
              <a:rPr lang="en-US" b="1" dirty="0"/>
              <a:t>probability</a:t>
            </a:r>
            <a:r>
              <a:rPr lang="en-US" dirty="0"/>
              <a:t> at least 95%, the inherent accuracy of Ⓐ </a:t>
            </a:r>
            <a:r>
              <a:rPr lang="en-US" b="1" dirty="0"/>
              <a:t>exceeds</a:t>
            </a:r>
            <a:r>
              <a:rPr lang="en-US" dirty="0"/>
              <a:t> that of Ⓑ by at least 𝛼%.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41369B-1BB4-0749-9878-139F7BAF157A}"/>
              </a:ext>
            </a:extLst>
          </p:cNvPr>
          <p:cNvGrpSpPr/>
          <p:nvPr/>
        </p:nvGrpSpPr>
        <p:grpSpPr>
          <a:xfrm>
            <a:off x="5517465" y="248227"/>
            <a:ext cx="3386707" cy="1778401"/>
            <a:chOff x="1789654" y="1380811"/>
            <a:chExt cx="5334001" cy="2908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D6CA17-8259-5F41-BEE5-3D7C41C75D67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Frequentist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9264B8-3CBD-EE49-8796-A66084120E4B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Bayesian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970766-9F39-5B4D-8925-2ACB204EAC7B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Binary Decision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D7CE4A-393F-2343-A53B-6CEE09950100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Uncertainty Estimations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D5C8F0-7BBD-8D4E-BA68-7FF8B3D84816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Null-Hypothesis Significance Test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BE4F8A-9EA6-8843-8702-B4C798403580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Bayes Factor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04A82D7-CC2D-2B4D-9B83-85CD50794E89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Confidence Interval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0246F1-767C-0B4B-B941-2597DB207957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Posterior Intervals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464329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5C9D0-8F0B-C746-AEF7-52753C98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Suggestions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099C3-F442-7343-8BD2-227883777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500437"/>
          </a:xfrm>
        </p:spPr>
        <p:txBody>
          <a:bodyPr>
            <a:normAutofit/>
          </a:bodyPr>
          <a:lstStyle/>
          <a:p>
            <a:pPr marL="400050" indent="-285750"/>
            <a:r>
              <a:rPr lang="en-US" sz="2400" dirty="0"/>
              <a:t>The </a:t>
            </a:r>
            <a:r>
              <a:rPr lang="en-US" sz="2400" dirty="0">
                <a:solidFill>
                  <a:srgbClr val="0010FB"/>
                </a:solidFill>
              </a:rPr>
              <a:t>statements</a:t>
            </a:r>
            <a:r>
              <a:rPr lang="en-US" sz="2400" dirty="0"/>
              <a:t> reporting p-value and </a:t>
            </a:r>
            <a:br>
              <a:rPr lang="en-US" sz="2400" dirty="0"/>
            </a:br>
            <a:r>
              <a:rPr lang="en-US" sz="2400" dirty="0"/>
              <a:t>confidence interval </a:t>
            </a:r>
            <a:r>
              <a:rPr lang="en-US" sz="2400" dirty="0">
                <a:solidFill>
                  <a:srgbClr val="0010FB"/>
                </a:solidFill>
              </a:rPr>
              <a:t>need to be precise</a:t>
            </a:r>
            <a:r>
              <a:rPr lang="en-US" sz="2400" dirty="0"/>
              <a:t>.</a:t>
            </a:r>
          </a:p>
          <a:p>
            <a:pPr marL="400050" indent="-285750"/>
            <a:r>
              <a:rPr lang="en-US" sz="2400" dirty="0"/>
              <a:t>…  so that the results </a:t>
            </a:r>
            <a:r>
              <a:rPr lang="en-US" sz="2400" dirty="0">
                <a:solidFill>
                  <a:srgbClr val="0010FB"/>
                </a:solidFill>
              </a:rPr>
              <a:t>are not misinterpreted</a:t>
            </a:r>
            <a:r>
              <a:rPr lang="en-US" sz="2400" dirty="0"/>
              <a:t>. </a:t>
            </a:r>
          </a:p>
          <a:p>
            <a:pPr marL="857250" lvl="1" indent="-285750"/>
            <a:r>
              <a:rPr lang="en-US" sz="2000" dirty="0"/>
              <a:t>The term “significant” should be used with caution and clear purpose in order to not cause any misinterpretations. </a:t>
            </a:r>
          </a:p>
          <a:p>
            <a:pPr marL="228600" lvl="1" indent="0" algn="ctr">
              <a:buNone/>
            </a:pPr>
            <a:r>
              <a:rPr lang="en-US" i="1" dirty="0"/>
              <a:t>better under a significance test</a:t>
            </a:r>
            <a:r>
              <a:rPr lang="en-US" i="1" dirty="0">
                <a:solidFill>
                  <a:schemeClr val="dk2"/>
                </a:solidFill>
              </a:rPr>
              <a:t> 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!=</a:t>
            </a:r>
            <a:r>
              <a:rPr lang="en-US" dirty="0">
                <a:solidFill>
                  <a:srgbClr val="242729"/>
                </a:solidFill>
                <a:highlight>
                  <a:srgbClr val="FFFFFF"/>
                </a:highlight>
              </a:rPr>
              <a:t>  </a:t>
            </a:r>
            <a:r>
              <a:rPr lang="en-US" i="1" dirty="0">
                <a:solidFill>
                  <a:srgbClr val="242729"/>
                </a:solidFill>
                <a:highlight>
                  <a:srgbClr val="FFFFFF"/>
                </a:highlight>
              </a:rPr>
              <a:t>significantly better</a:t>
            </a:r>
            <a:endParaRPr lang="en-US" sz="2400" i="1" dirty="0"/>
          </a:p>
          <a:p>
            <a:pPr marL="857250" lvl="1" indent="-285750"/>
            <a:r>
              <a:rPr lang="en-US" sz="2000" dirty="0"/>
              <a:t>One way to achieve this is by using adjectives “statistical” or “practical” before any (possibly inflected) usage of “significance.”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154327-86E2-9345-8D23-6CA8D3B8D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021423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5C9D0-8F0B-C746-AEF7-52753C98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Suggestions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D9F72F-177E-D84D-B53C-9116FD3FA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21"/>
          <a:stretch/>
        </p:blipFill>
        <p:spPr>
          <a:xfrm>
            <a:off x="29765" y="1475190"/>
            <a:ext cx="6016885" cy="366831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F374D8-90E6-B847-B4E6-8BCA4666B1DB}"/>
              </a:ext>
            </a:extLst>
          </p:cNvPr>
          <p:cNvGrpSpPr/>
          <p:nvPr/>
        </p:nvGrpSpPr>
        <p:grpSpPr>
          <a:xfrm>
            <a:off x="5982789" y="195264"/>
            <a:ext cx="3008680" cy="1677079"/>
            <a:chOff x="1789654" y="1380811"/>
            <a:chExt cx="5334001" cy="29087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6C8A06D-7109-7C4E-AFFA-25E9F0068700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Frequentist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5934E93-3324-B746-8A06-7891B0253CE6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Bayesian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B8C030A-7340-274C-A817-2F8C5C739D7F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Binary Decision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D904CF-9649-CC45-9192-02AFF28F2766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Uncertainty Estimations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4B5D17-A8E7-AE46-8A4B-38A7A292DF3A}"/>
                </a:ext>
              </a:extLst>
            </p:cNvPr>
            <p:cNvSpPr/>
            <p:nvPr/>
          </p:nvSpPr>
          <p:spPr>
            <a:xfrm>
              <a:off x="3363993" y="2228629"/>
              <a:ext cx="1813051" cy="96247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Null-Hypothesis Significance Test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28721C-1277-6243-933B-72C112A66875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Bayes Factor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A33EBDD-15F6-9C4C-9CFD-E52F8E392E6B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Confidence Interval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D35751-2013-BB4B-B7EF-C7B97A7554F1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Posterior Intervals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AFA5B9D-23A0-9942-B742-416E782475B2}"/>
              </a:ext>
            </a:extLst>
          </p:cNvPr>
          <p:cNvSpPr/>
          <p:nvPr/>
        </p:nvSpPr>
        <p:spPr>
          <a:xfrm>
            <a:off x="6057015" y="2416574"/>
            <a:ext cx="30646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10FB"/>
                </a:solidFill>
              </a:rPr>
              <a:t>Lots of good tips about: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10FB"/>
                </a:solidFill>
              </a:rPr>
              <a:t>Selecting the right “test”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10FB"/>
                </a:solidFill>
              </a:rPr>
              <a:t>How to report your results.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10FB"/>
              </a:solidFill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93E39E32-4350-5440-82AA-C3256041A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199</a:t>
            </a:fld>
            <a:endParaRPr lang="en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AE6DD93-374C-7549-A53C-A3A7223D832F}"/>
              </a:ext>
            </a:extLst>
          </p:cNvPr>
          <p:cNvSpPr/>
          <p:nvPr/>
        </p:nvSpPr>
        <p:spPr>
          <a:xfrm>
            <a:off x="6850484" y="124144"/>
            <a:ext cx="1075613" cy="1796096"/>
          </a:xfrm>
          <a:prstGeom prst="roundRect">
            <a:avLst>
              <a:gd name="adj" fmla="val 8166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49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5866-C3CE-2947-9473-403BBF29C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1BFC-A454-EA45-BF5A-D1D6C6384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 in 2013</a:t>
            </a:r>
          </a:p>
          <a:p>
            <a:r>
              <a:rPr lang="en-US" dirty="0"/>
              <a:t>Graduated in early 2019</a:t>
            </a:r>
          </a:p>
          <a:p>
            <a:r>
              <a:rPr lang="en-US" dirty="0"/>
              <a:t>Now: AI2, Seattle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9BAAC-E44D-154C-93C9-41734E0C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BB350-BBF6-E74A-B5A3-DBA895CDC2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00" b="4211"/>
          <a:stretch/>
        </p:blipFill>
        <p:spPr>
          <a:xfrm>
            <a:off x="5232401" y="-142052"/>
            <a:ext cx="3901440" cy="530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37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85C53-7896-B742-B3D1-1A62EABB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4F8987-335D-454C-93A3-5723B2A724B9}"/>
              </a:ext>
            </a:extLst>
          </p:cNvPr>
          <p:cNvSpPr/>
          <p:nvPr/>
        </p:nvSpPr>
        <p:spPr>
          <a:xfrm>
            <a:off x="4277782" y="2941337"/>
            <a:ext cx="50366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000" dirty="0"/>
              <a:t>&lt;</a:t>
            </a:r>
          </a:p>
          <a:p>
            <a:pPr algn="ctr"/>
            <a:r>
              <a:rPr lang="en-US" sz="3000" dirty="0"/>
              <a:t>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CE7470-A4CF-4847-9189-AFA3EFFCC138}"/>
              </a:ext>
            </a:extLst>
          </p:cNvPr>
          <p:cNvSpPr/>
          <p:nvPr/>
        </p:nvSpPr>
        <p:spPr>
          <a:xfrm>
            <a:off x="2907963" y="509392"/>
            <a:ext cx="3215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10FB"/>
                </a:solidFill>
              </a:rPr>
              <a:t>Not a good statistical hypothesis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46A156-EC22-6947-AD99-C9117A8877E8}"/>
              </a:ext>
            </a:extLst>
          </p:cNvPr>
          <p:cNvGrpSpPr/>
          <p:nvPr/>
        </p:nvGrpSpPr>
        <p:grpSpPr>
          <a:xfrm>
            <a:off x="5203272" y="865930"/>
            <a:ext cx="2413993" cy="3552920"/>
            <a:chOff x="5203272" y="770930"/>
            <a:chExt cx="2413993" cy="35529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2C18DD-74CE-024E-B965-DA4AEEADF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3272" y="770930"/>
              <a:ext cx="2413993" cy="241399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7A99BB-C6A8-8740-A2E6-B7476655769A}"/>
                </a:ext>
              </a:extLst>
            </p:cNvPr>
            <p:cNvSpPr txBox="1"/>
            <p:nvPr/>
          </p:nvSpPr>
          <p:spPr>
            <a:xfrm>
              <a:off x="6014323" y="168802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2020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A46AB45-2139-694C-9101-4AFACD7BB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2887" y="2795814"/>
              <a:ext cx="1528036" cy="1528036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59FC3D7-F806-664F-B00E-B35E0B590441}"/>
              </a:ext>
            </a:extLst>
          </p:cNvPr>
          <p:cNvGrpSpPr/>
          <p:nvPr/>
        </p:nvGrpSpPr>
        <p:grpSpPr>
          <a:xfrm>
            <a:off x="1415384" y="830326"/>
            <a:ext cx="2413993" cy="3637223"/>
            <a:chOff x="1415384" y="735326"/>
            <a:chExt cx="2413993" cy="36372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51CE51-7929-C749-B550-2D1A0B8BA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5384" y="735326"/>
              <a:ext cx="2413993" cy="241399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92501E-69A9-AB42-A0DC-98583AA8E6E3}"/>
                </a:ext>
              </a:extLst>
            </p:cNvPr>
            <p:cNvSpPr txBox="1"/>
            <p:nvPr/>
          </p:nvSpPr>
          <p:spPr>
            <a:xfrm>
              <a:off x="2196618" y="1679252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2020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0D848F-54EB-444D-A871-77119E784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3130" y="2760189"/>
              <a:ext cx="1612360" cy="1612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296839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5C9D0-8F0B-C746-AEF7-52753C98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Suggestions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099C3-F442-7343-8BD2-227883777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500437"/>
          </a:xfrm>
        </p:spPr>
        <p:txBody>
          <a:bodyPr>
            <a:normAutofit/>
          </a:bodyPr>
          <a:lstStyle/>
          <a:p>
            <a:r>
              <a:rPr lang="en-US" b="1" dirty="0"/>
              <a:t>If using Bayesian tests: </a:t>
            </a:r>
          </a:p>
          <a:p>
            <a:pPr marL="400050" indent="-285750"/>
            <a:endParaRPr lang="en-US" sz="1900" dirty="0"/>
          </a:p>
          <a:p>
            <a:pPr marL="0" indent="0">
              <a:buNone/>
            </a:pPr>
            <a:endParaRPr lang="en-US" sz="1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FE420-747F-0240-9B19-59BF504EA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200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090484-8D4A-4B41-978A-CDA1E6E71E2E}"/>
              </a:ext>
            </a:extLst>
          </p:cNvPr>
          <p:cNvSpPr/>
          <p:nvPr/>
        </p:nvSpPr>
        <p:spPr>
          <a:xfrm>
            <a:off x="3478268" y="1369218"/>
            <a:ext cx="51219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https://github.com/allenai/HyBayes/</a:t>
            </a: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990BA8-64C0-134E-A0A2-AED1BA4FC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23" b="27070"/>
          <a:stretch/>
        </p:blipFill>
        <p:spPr>
          <a:xfrm>
            <a:off x="616773" y="2291938"/>
            <a:ext cx="7765925" cy="243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7262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E214E-70FD-8A42-B710-B5D92D85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That’s it!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75B42-6CFF-2744-B0E4-2D8A94F76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6B4CD-FA1A-F746-8FA2-B56C7BD89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4434FD-6C33-2148-9FD0-5EEE2F220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71" y="2084960"/>
            <a:ext cx="972591" cy="134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6821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01AF-3BD3-1A42-AC3C-8A44E05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Assumptions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102297-5184-824A-9F88-A9E669722E0A}"/>
              </a:ext>
            </a:extLst>
          </p:cNvPr>
          <p:cNvGrpSpPr/>
          <p:nvPr/>
        </p:nvGrpSpPr>
        <p:grpSpPr>
          <a:xfrm>
            <a:off x="4437127" y="2351604"/>
            <a:ext cx="4134579" cy="2196870"/>
            <a:chOff x="1789654" y="1380811"/>
            <a:chExt cx="5334001" cy="290873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E28AD8-E3F5-2746-8856-AC268150D058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2B88C8-943C-BA4A-AF7B-DF54BB537477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349924-4EF7-9E41-A9B4-E3BAE4C39C14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30DB8A-1761-594D-AAA8-AA1EDD6D97B0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75E46E-94DE-7445-88EF-35CAE2E09979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DBBEA5-F0D8-0242-AFBE-115FE2A3EA2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3D5265-0CBC-2142-9B42-80271C21E487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F41C15-0784-424E-98E8-7D3C0679320B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E7504-0D0C-9A43-8C99-E6F36F09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202</a:t>
            </a:fld>
            <a:endParaRPr lang="e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095C58-9C22-A24C-9626-0FD872EDB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157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01AF-3BD3-1A42-AC3C-8A44E05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360E-0C1B-B04A-ACB6-D054029F0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053532" cy="3263504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0010FB"/>
                </a:solidFill>
              </a:rPr>
              <a:t>Which tests have assumptions? </a:t>
            </a:r>
            <a:r>
              <a:rPr lang="en-US" dirty="0">
                <a:solidFill>
                  <a:srgbClr val="0010FB"/>
                </a:solidFill>
              </a:rPr>
              <a:t> </a:t>
            </a:r>
          </a:p>
          <a:p>
            <a:r>
              <a:rPr lang="en-US" dirty="0"/>
              <a:t>Assumptions are necessary to perform any statistical tests. </a:t>
            </a:r>
          </a:p>
          <a:p>
            <a:pPr lvl="1"/>
            <a:r>
              <a:rPr lang="en-US" dirty="0"/>
              <a:t>“no free lunch” </a:t>
            </a:r>
          </a:p>
          <a:p>
            <a:r>
              <a:rPr lang="en-US" dirty="0"/>
              <a:t>Many of them are questionable!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102297-5184-824A-9F88-A9E669722E0A}"/>
              </a:ext>
            </a:extLst>
          </p:cNvPr>
          <p:cNvGrpSpPr/>
          <p:nvPr/>
        </p:nvGrpSpPr>
        <p:grpSpPr>
          <a:xfrm>
            <a:off x="4437127" y="2351604"/>
            <a:ext cx="4134579" cy="2196870"/>
            <a:chOff x="1789654" y="1380811"/>
            <a:chExt cx="5334001" cy="290873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E28AD8-E3F5-2746-8856-AC268150D058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2B88C8-943C-BA4A-AF7B-DF54BB537477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349924-4EF7-9E41-A9B4-E3BAE4C39C14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30DB8A-1761-594D-AAA8-AA1EDD6D97B0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75E46E-94DE-7445-88EF-35CAE2E09979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DBBEA5-F0D8-0242-AFBE-115FE2A3EA28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3D5265-0CBC-2142-9B42-80271C21E487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F41C15-0784-424E-98E8-7D3C0679320B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E7504-0D0C-9A43-8C99-E6F36F09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45489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89BB-EB67-2743-8351-4D967B7D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 in our Survey</a:t>
            </a:r>
          </a:p>
        </p:txBody>
      </p:sp>
      <p:pic>
        <p:nvPicPr>
          <p:cNvPr id="5" name="Content Placeholder 4" descr="A picture containing device, umbrella&#10;&#10;Description automatically generated">
            <a:extLst>
              <a:ext uri="{FF2B5EF4-FFF2-40B4-BE49-F238E27FC236}">
                <a16:creationId xmlns:a16="http://schemas.microsoft.com/office/drawing/2014/main" id="{3F6406F2-AA63-0142-9A6C-9C096CB22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2339" y="1190175"/>
            <a:ext cx="2050859" cy="2177716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EEF659-32F5-5043-AC4D-18022DE46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030" y="3321225"/>
            <a:ext cx="1845239" cy="1189766"/>
          </a:xfrm>
          <a:prstGeom prst="rect">
            <a:avLst/>
          </a:prstGeom>
        </p:spPr>
      </p:pic>
      <p:pic>
        <p:nvPicPr>
          <p:cNvPr id="9" name="Picture 8" descr="A picture containing umbrella, device&#10;&#10;Description automatically generated">
            <a:extLst>
              <a:ext uri="{FF2B5EF4-FFF2-40B4-BE49-F238E27FC236}">
                <a16:creationId xmlns:a16="http://schemas.microsoft.com/office/drawing/2014/main" id="{656401CB-F388-A54E-B360-3B377855B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865" y="1296512"/>
            <a:ext cx="2010798" cy="2024713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C4F676-B0E5-EB42-ADCA-1C53C9F39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495" y="3454765"/>
            <a:ext cx="1753168" cy="9586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6730E1-B8B4-F84E-A75A-68F5B1993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717737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89BB-EB67-2743-8351-4D967B7D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 in our Survey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F4B006-9F42-564D-898E-D1E383EB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994" y="1370013"/>
            <a:ext cx="7410011" cy="326231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CD15A7-77B4-AD4A-AED3-AED13898D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1033343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A4DDE-A462-3A44-96F0-E381BF69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 in Our Survey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AC499E-5200-CE4F-B7C3-7EBC73BA3983}"/>
              </a:ext>
            </a:extLst>
          </p:cNvPr>
          <p:cNvSpPr/>
          <p:nvPr/>
        </p:nvSpPr>
        <p:spPr>
          <a:xfrm>
            <a:off x="719751" y="1422589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“I can understand almost all the "statistical" terms I encounter in papers.”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E6E73-401E-E940-9BEC-74C84C05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206</a:t>
            </a:fld>
            <a:endParaRPr lang="e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CB4848-DE77-4E40-878B-D86087123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2540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A4DDE-A462-3A44-96F0-E381BF69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 in Our Survey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7AF62B-161A-0B4A-91B5-7A900DA8B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671"/>
          <a:stretch/>
        </p:blipFill>
        <p:spPr>
          <a:xfrm>
            <a:off x="441451" y="1946495"/>
            <a:ext cx="7754103" cy="268583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AC499E-5200-CE4F-B7C3-7EBC73BA3983}"/>
              </a:ext>
            </a:extLst>
          </p:cNvPr>
          <p:cNvSpPr/>
          <p:nvPr/>
        </p:nvSpPr>
        <p:spPr>
          <a:xfrm>
            <a:off x="719751" y="1422589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“I can understand almost all the "statistical" terms I encounter in papers.”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E6E73-401E-E940-9BEC-74C84C05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3214013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01AF-3BD3-1A42-AC3C-8A44E05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Unintended Misleading Result by Iterative Testing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E65EA-F02E-B24B-AD17-DB1A6D0E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208</a:t>
            </a:fld>
            <a:endParaRPr lang="e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F96F0D-4CE8-F147-B10E-C95F5BB8C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6286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01AF-3BD3-1A42-AC3C-8A44E05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Unintended Misleading Result by Iterative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360E-0C1B-B04A-ACB6-D054029F0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763590" cy="3263504"/>
          </a:xfrm>
        </p:spPr>
        <p:txBody>
          <a:bodyPr>
            <a:normAutofit/>
          </a:bodyPr>
          <a:lstStyle/>
          <a:p>
            <a:r>
              <a:rPr lang="en-US" sz="2000" dirty="0"/>
              <a:t>Many tests are designed for a </a:t>
            </a:r>
            <a:r>
              <a:rPr lang="en-US" sz="2000" b="1" dirty="0"/>
              <a:t>single-round</a:t>
            </a:r>
            <a:r>
              <a:rPr lang="en-US" sz="2000" dirty="0"/>
              <a:t> experiment. </a:t>
            </a:r>
          </a:p>
          <a:p>
            <a:endParaRPr lang="en-US" sz="2000" dirty="0"/>
          </a:p>
          <a:p>
            <a:r>
              <a:rPr lang="en-US" sz="2000" dirty="0"/>
              <a:t>In practice researchers perform </a:t>
            </a:r>
            <a:r>
              <a:rPr lang="en-US" sz="2000" b="1" dirty="0"/>
              <a:t>multiple</a:t>
            </a:r>
            <a:r>
              <a:rPr lang="en-US" sz="2000" dirty="0"/>
              <a:t> rounds of experiments. </a:t>
            </a:r>
          </a:p>
          <a:p>
            <a:endParaRPr lang="en-US" sz="2000" dirty="0"/>
          </a:p>
          <a:p>
            <a:r>
              <a:rPr lang="en-US" sz="2000" dirty="0"/>
              <a:t>This is a major problem when using </a:t>
            </a:r>
            <a:r>
              <a:rPr lang="en-US" sz="2000" b="1" dirty="0"/>
              <a:t>binary tests. </a:t>
            </a:r>
          </a:p>
          <a:p>
            <a:pPr lvl="1"/>
            <a:r>
              <a:rPr lang="en-US" sz="1700" dirty="0"/>
              <a:t>E.g., you can “hack” a p-value test, with enough repetitions.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E65EA-F02E-B24B-AD17-DB1A6D0E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4199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BA4A6-658D-CB4D-936E-F323161DE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11041-EBB7-A245-B40C-1179AED20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DA66F9-1D51-7B46-9112-6E41F127A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6833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851273-D2D6-CD4B-93CC-ACF568BAAF98}"/>
              </a:ext>
            </a:extLst>
          </p:cNvPr>
          <p:cNvSpPr/>
          <p:nvPr/>
        </p:nvSpPr>
        <p:spPr>
          <a:xfrm>
            <a:off x="7328141" y="1537496"/>
            <a:ext cx="1266412" cy="2945887"/>
          </a:xfrm>
          <a:prstGeom prst="round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F01AF-3BD3-1A42-AC3C-8A44E05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Unintended Misleading Result by Iterative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360E-0C1B-B04A-ACB6-D054029F0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763590" cy="3263504"/>
          </a:xfrm>
        </p:spPr>
        <p:txBody>
          <a:bodyPr>
            <a:normAutofit/>
          </a:bodyPr>
          <a:lstStyle/>
          <a:p>
            <a:r>
              <a:rPr lang="en-US" sz="2000" dirty="0"/>
              <a:t>Many tests are designed for a </a:t>
            </a:r>
            <a:r>
              <a:rPr lang="en-US" sz="2000" b="1" dirty="0"/>
              <a:t>single-round</a:t>
            </a:r>
            <a:r>
              <a:rPr lang="en-US" sz="2000" dirty="0"/>
              <a:t> experiment. </a:t>
            </a:r>
          </a:p>
          <a:p>
            <a:endParaRPr lang="en-US" sz="2000" dirty="0"/>
          </a:p>
          <a:p>
            <a:r>
              <a:rPr lang="en-US" sz="2000" dirty="0"/>
              <a:t>In practice researchers perform </a:t>
            </a:r>
            <a:r>
              <a:rPr lang="en-US" sz="2000" b="1" dirty="0"/>
              <a:t>multiple</a:t>
            </a:r>
            <a:r>
              <a:rPr lang="en-US" sz="2000" dirty="0"/>
              <a:t> rounds of experiments. </a:t>
            </a:r>
          </a:p>
          <a:p>
            <a:endParaRPr lang="en-US" sz="2000" dirty="0"/>
          </a:p>
          <a:p>
            <a:r>
              <a:rPr lang="en-US" sz="2000" dirty="0"/>
              <a:t>This is a major problem when using </a:t>
            </a:r>
            <a:r>
              <a:rPr lang="en-US" sz="2000" b="1" dirty="0"/>
              <a:t>binary tests. </a:t>
            </a:r>
          </a:p>
          <a:p>
            <a:pPr lvl="1"/>
            <a:r>
              <a:rPr lang="en-US" sz="1700" dirty="0"/>
              <a:t>E.g., you can “hack” a p-value test, with enough repetitions.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D3C74-1093-7543-8EB7-85AF3CD5C79A}"/>
              </a:ext>
            </a:extLst>
          </p:cNvPr>
          <p:cNvSpPr/>
          <p:nvPr/>
        </p:nvSpPr>
        <p:spPr>
          <a:xfrm>
            <a:off x="7194193" y="1117364"/>
            <a:ext cx="1548822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>
                <a:latin typeface="Segoe Print" panose="02000800000000000000" pitchFamily="2" charset="0"/>
                <a:cs typeface="Sagona Book" panose="020F0502020204030204" pitchFamily="34" charset="0"/>
              </a:rPr>
              <a:t>Expectation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E65EA-F02E-B24B-AD17-DB1A6D0E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210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07CD2F-D87A-8844-8F6D-5A39FA435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0" t="33055" r="8423" b="33464"/>
          <a:stretch/>
        </p:blipFill>
        <p:spPr>
          <a:xfrm rot="5400000">
            <a:off x="7039025" y="2692295"/>
            <a:ext cx="1859160" cy="666535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9570CF-39FF-394F-A615-07CBDF131F1D}"/>
              </a:ext>
            </a:extLst>
          </p:cNvPr>
          <p:cNvSpPr/>
          <p:nvPr/>
        </p:nvSpPr>
        <p:spPr>
          <a:xfrm>
            <a:off x="7635337" y="1742110"/>
            <a:ext cx="666535" cy="2738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9C9F6B4-2B2B-BB40-B141-FEFBC7E36DF2}"/>
              </a:ext>
            </a:extLst>
          </p:cNvPr>
          <p:cNvSpPr/>
          <p:nvPr/>
        </p:nvSpPr>
        <p:spPr>
          <a:xfrm>
            <a:off x="7635337" y="4021748"/>
            <a:ext cx="666535" cy="2738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93736839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851273-D2D6-CD4B-93CC-ACF568BAAF98}"/>
              </a:ext>
            </a:extLst>
          </p:cNvPr>
          <p:cNvSpPr/>
          <p:nvPr/>
        </p:nvSpPr>
        <p:spPr>
          <a:xfrm>
            <a:off x="7328141" y="1537496"/>
            <a:ext cx="1266412" cy="2945887"/>
          </a:xfrm>
          <a:prstGeom prst="round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F01AF-3BD3-1A42-AC3C-8A44E05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Unintended Misleading Result by Iterative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360E-0C1B-B04A-ACB6-D054029F0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763590" cy="3263504"/>
          </a:xfrm>
        </p:spPr>
        <p:txBody>
          <a:bodyPr>
            <a:normAutofit/>
          </a:bodyPr>
          <a:lstStyle/>
          <a:p>
            <a:r>
              <a:rPr lang="en-US" sz="2000" dirty="0"/>
              <a:t>Many tests are designed for a </a:t>
            </a:r>
            <a:r>
              <a:rPr lang="en-US" sz="2000" b="1" dirty="0"/>
              <a:t>single-round</a:t>
            </a:r>
            <a:r>
              <a:rPr lang="en-US" sz="2000" dirty="0"/>
              <a:t> experiment. </a:t>
            </a:r>
          </a:p>
          <a:p>
            <a:endParaRPr lang="en-US" sz="2000" dirty="0"/>
          </a:p>
          <a:p>
            <a:r>
              <a:rPr lang="en-US" sz="2000" dirty="0"/>
              <a:t>In practice researchers perform </a:t>
            </a:r>
            <a:r>
              <a:rPr lang="en-US" sz="2000" b="1" dirty="0"/>
              <a:t>multiple</a:t>
            </a:r>
            <a:r>
              <a:rPr lang="en-US" sz="2000" dirty="0"/>
              <a:t> rounds of experiments. </a:t>
            </a:r>
          </a:p>
          <a:p>
            <a:endParaRPr lang="en-US" sz="2000" dirty="0"/>
          </a:p>
          <a:p>
            <a:r>
              <a:rPr lang="en-US" sz="2000" dirty="0"/>
              <a:t>This is a major problem when using </a:t>
            </a:r>
            <a:r>
              <a:rPr lang="en-US" sz="2000" b="1" dirty="0"/>
              <a:t>binary tests. </a:t>
            </a:r>
          </a:p>
          <a:p>
            <a:pPr lvl="1"/>
            <a:r>
              <a:rPr lang="en-US" sz="1700" dirty="0"/>
              <a:t>E.g., you can “hack” a p-value test, with enough repetitions.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D3C74-1093-7543-8EB7-85AF3CD5C79A}"/>
              </a:ext>
            </a:extLst>
          </p:cNvPr>
          <p:cNvSpPr/>
          <p:nvPr/>
        </p:nvSpPr>
        <p:spPr>
          <a:xfrm>
            <a:off x="7194193" y="1117364"/>
            <a:ext cx="1548822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>
                <a:latin typeface="Segoe Print" panose="02000800000000000000" pitchFamily="2" charset="0"/>
                <a:cs typeface="Sagona Book" panose="020F0502020204030204" pitchFamily="34" charset="0"/>
              </a:rPr>
              <a:t>Expectation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E65EA-F02E-B24B-AD17-DB1A6D0E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211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07CD2F-D87A-8844-8F6D-5A39FA435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0" t="33055" r="8423" b="33464"/>
          <a:stretch/>
        </p:blipFill>
        <p:spPr>
          <a:xfrm rot="5400000">
            <a:off x="7039025" y="2692295"/>
            <a:ext cx="1859160" cy="666535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9570CF-39FF-394F-A615-07CBDF131F1D}"/>
              </a:ext>
            </a:extLst>
          </p:cNvPr>
          <p:cNvSpPr/>
          <p:nvPr/>
        </p:nvSpPr>
        <p:spPr>
          <a:xfrm>
            <a:off x="7635337" y="1742110"/>
            <a:ext cx="666535" cy="2738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9C9F6B4-2B2B-BB40-B141-FEFBC7E36DF2}"/>
              </a:ext>
            </a:extLst>
          </p:cNvPr>
          <p:cNvSpPr/>
          <p:nvPr/>
        </p:nvSpPr>
        <p:spPr>
          <a:xfrm>
            <a:off x="7635337" y="4021748"/>
            <a:ext cx="666535" cy="2738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5676544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851273-D2D6-CD4B-93CC-ACF568BAAF98}"/>
              </a:ext>
            </a:extLst>
          </p:cNvPr>
          <p:cNvSpPr/>
          <p:nvPr/>
        </p:nvSpPr>
        <p:spPr>
          <a:xfrm>
            <a:off x="7328141" y="1537496"/>
            <a:ext cx="1266412" cy="2945887"/>
          </a:xfrm>
          <a:prstGeom prst="round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F01AF-3BD3-1A42-AC3C-8A44E05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Unintended Misleading Result by Iterative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360E-0C1B-B04A-ACB6-D054029F0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763590" cy="3263504"/>
          </a:xfrm>
        </p:spPr>
        <p:txBody>
          <a:bodyPr>
            <a:normAutofit/>
          </a:bodyPr>
          <a:lstStyle/>
          <a:p>
            <a:r>
              <a:rPr lang="en-US" sz="2000" dirty="0"/>
              <a:t>Many tests are designed for a </a:t>
            </a:r>
            <a:r>
              <a:rPr lang="en-US" sz="2000" b="1" dirty="0"/>
              <a:t>single-round</a:t>
            </a:r>
            <a:r>
              <a:rPr lang="en-US" sz="2000" dirty="0"/>
              <a:t> experiment. </a:t>
            </a:r>
          </a:p>
          <a:p>
            <a:endParaRPr lang="en-US" sz="2000" dirty="0"/>
          </a:p>
          <a:p>
            <a:r>
              <a:rPr lang="en-US" sz="2000" dirty="0"/>
              <a:t>In practice researchers perform </a:t>
            </a:r>
            <a:r>
              <a:rPr lang="en-US" sz="2000" b="1" dirty="0"/>
              <a:t>multiple</a:t>
            </a:r>
            <a:r>
              <a:rPr lang="en-US" sz="2000" dirty="0"/>
              <a:t> rounds of experiments. </a:t>
            </a:r>
          </a:p>
          <a:p>
            <a:endParaRPr lang="en-US" sz="2000" dirty="0"/>
          </a:p>
          <a:p>
            <a:r>
              <a:rPr lang="en-US" sz="2000" dirty="0"/>
              <a:t>This is a major problem when using </a:t>
            </a:r>
            <a:r>
              <a:rPr lang="en-US" sz="2000" b="1" dirty="0"/>
              <a:t>binary tests. </a:t>
            </a:r>
          </a:p>
          <a:p>
            <a:pPr lvl="1"/>
            <a:r>
              <a:rPr lang="en-US" sz="1700" dirty="0"/>
              <a:t>E.g., you can “hack” a p-value test, with enough repetitions.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D3C74-1093-7543-8EB7-85AF3CD5C79A}"/>
              </a:ext>
            </a:extLst>
          </p:cNvPr>
          <p:cNvSpPr/>
          <p:nvPr/>
        </p:nvSpPr>
        <p:spPr>
          <a:xfrm>
            <a:off x="7194193" y="1117364"/>
            <a:ext cx="1548822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>
                <a:latin typeface="Segoe Print" panose="02000800000000000000" pitchFamily="2" charset="0"/>
                <a:cs typeface="Sagona Book" panose="020F0502020204030204" pitchFamily="34" charset="0"/>
              </a:rPr>
              <a:t>Expectation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E65EA-F02E-B24B-AD17-DB1A6D0E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212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07CD2F-D87A-8844-8F6D-5A39FA435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0" t="33055" r="8423" b="33464"/>
          <a:stretch/>
        </p:blipFill>
        <p:spPr>
          <a:xfrm rot="5400000">
            <a:off x="7039025" y="2692295"/>
            <a:ext cx="1859160" cy="666535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9570CF-39FF-394F-A615-07CBDF131F1D}"/>
              </a:ext>
            </a:extLst>
          </p:cNvPr>
          <p:cNvSpPr/>
          <p:nvPr/>
        </p:nvSpPr>
        <p:spPr>
          <a:xfrm>
            <a:off x="7635337" y="1742110"/>
            <a:ext cx="666535" cy="2738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9EDACDE-5409-F14D-B902-9EEACE5E4D48}"/>
              </a:ext>
            </a:extLst>
          </p:cNvPr>
          <p:cNvSpPr/>
          <p:nvPr/>
        </p:nvSpPr>
        <p:spPr>
          <a:xfrm>
            <a:off x="5192059" y="1117364"/>
            <a:ext cx="98296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>
                <a:latin typeface="Segoe Print" panose="02000800000000000000" pitchFamily="2" charset="0"/>
                <a:cs typeface="Sagona Book" panose="020F0502020204030204" pitchFamily="34" charset="0"/>
              </a:rPr>
              <a:t>Reality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C427DA2-80B3-0A41-A62F-449465B4C5FF}"/>
              </a:ext>
            </a:extLst>
          </p:cNvPr>
          <p:cNvSpPr/>
          <p:nvPr/>
        </p:nvSpPr>
        <p:spPr>
          <a:xfrm>
            <a:off x="5085684" y="1544696"/>
            <a:ext cx="1266412" cy="2945887"/>
          </a:xfrm>
          <a:prstGeom prst="round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B9D1E56-B261-4140-A90E-A6B669B381BA}"/>
              </a:ext>
            </a:extLst>
          </p:cNvPr>
          <p:cNvSpPr/>
          <p:nvPr/>
        </p:nvSpPr>
        <p:spPr>
          <a:xfrm>
            <a:off x="5392880" y="1749310"/>
            <a:ext cx="666535" cy="2738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B486B1-E2C4-004C-9BD0-F99A720DF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66" r="4250" b="34625"/>
          <a:stretch/>
        </p:blipFill>
        <p:spPr>
          <a:xfrm rot="5400000">
            <a:off x="5256205" y="2698789"/>
            <a:ext cx="1606420" cy="5034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BD8D918-349C-A841-A3EE-1E4C423EC3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66" r="4250" b="34625"/>
          <a:stretch/>
        </p:blipFill>
        <p:spPr>
          <a:xfrm rot="16200000">
            <a:off x="4599145" y="2831221"/>
            <a:ext cx="1606420" cy="503462"/>
          </a:xfrm>
          <a:prstGeom prst="rect">
            <a:avLst/>
          </a:prstGeom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9C9F6B4-2B2B-BB40-B141-FEFBC7E36DF2}"/>
              </a:ext>
            </a:extLst>
          </p:cNvPr>
          <p:cNvSpPr/>
          <p:nvPr/>
        </p:nvSpPr>
        <p:spPr>
          <a:xfrm>
            <a:off x="7635337" y="4021748"/>
            <a:ext cx="666535" cy="2738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FD5D9CA-A9C3-7549-BD30-DE318DE91BE2}"/>
              </a:ext>
            </a:extLst>
          </p:cNvPr>
          <p:cNvSpPr/>
          <p:nvPr/>
        </p:nvSpPr>
        <p:spPr>
          <a:xfrm>
            <a:off x="5392880" y="4026136"/>
            <a:ext cx="666535" cy="2738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423967624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6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851273-D2D6-CD4B-93CC-ACF568BAAF98}"/>
              </a:ext>
            </a:extLst>
          </p:cNvPr>
          <p:cNvSpPr/>
          <p:nvPr/>
        </p:nvSpPr>
        <p:spPr>
          <a:xfrm>
            <a:off x="7328141" y="1537496"/>
            <a:ext cx="1266412" cy="2945887"/>
          </a:xfrm>
          <a:prstGeom prst="round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F01AF-3BD3-1A42-AC3C-8A44E05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Unintended Misleading Result by Iterative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C360E-0C1B-B04A-ACB6-D054029F0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763590" cy="3263504"/>
          </a:xfrm>
        </p:spPr>
        <p:txBody>
          <a:bodyPr>
            <a:normAutofit/>
          </a:bodyPr>
          <a:lstStyle/>
          <a:p>
            <a:r>
              <a:rPr lang="en-US" sz="2000" dirty="0"/>
              <a:t>Many tests are designed for a </a:t>
            </a:r>
            <a:r>
              <a:rPr lang="en-US" sz="2000" b="1" dirty="0"/>
              <a:t>single-round</a:t>
            </a:r>
            <a:r>
              <a:rPr lang="en-US" sz="2000" dirty="0"/>
              <a:t> experiment. </a:t>
            </a:r>
          </a:p>
          <a:p>
            <a:endParaRPr lang="en-US" sz="2000" dirty="0"/>
          </a:p>
          <a:p>
            <a:r>
              <a:rPr lang="en-US" sz="2000" dirty="0"/>
              <a:t>In practice researchers perform </a:t>
            </a:r>
            <a:r>
              <a:rPr lang="en-US" sz="2000" b="1" dirty="0"/>
              <a:t>multiple</a:t>
            </a:r>
            <a:r>
              <a:rPr lang="en-US" sz="2000" dirty="0"/>
              <a:t> rounds of experiments. </a:t>
            </a:r>
          </a:p>
          <a:p>
            <a:endParaRPr lang="en-US" sz="2000" dirty="0"/>
          </a:p>
          <a:p>
            <a:r>
              <a:rPr lang="en-US" sz="2000" dirty="0"/>
              <a:t>This is a major problem when using </a:t>
            </a:r>
            <a:r>
              <a:rPr lang="en-US" sz="2000" b="1" dirty="0"/>
              <a:t>binary tests. </a:t>
            </a:r>
          </a:p>
          <a:p>
            <a:pPr lvl="1"/>
            <a:r>
              <a:rPr lang="en-US" sz="1700" dirty="0"/>
              <a:t>E.g., you can “hack” a p-value test, with enough repetitions.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D3C74-1093-7543-8EB7-85AF3CD5C79A}"/>
              </a:ext>
            </a:extLst>
          </p:cNvPr>
          <p:cNvSpPr/>
          <p:nvPr/>
        </p:nvSpPr>
        <p:spPr>
          <a:xfrm>
            <a:off x="7194193" y="1117364"/>
            <a:ext cx="1548822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>
                <a:latin typeface="Segoe Print" panose="02000800000000000000" pitchFamily="2" charset="0"/>
                <a:cs typeface="Sagona Book" panose="020F0502020204030204" pitchFamily="34" charset="0"/>
              </a:rPr>
              <a:t>Expectation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E65EA-F02E-B24B-AD17-DB1A6D0E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213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07CD2F-D87A-8844-8F6D-5A39FA435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0" t="33055" r="8423" b="33464"/>
          <a:stretch/>
        </p:blipFill>
        <p:spPr>
          <a:xfrm rot="5400000">
            <a:off x="7039025" y="2692295"/>
            <a:ext cx="1859160" cy="666535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59570CF-39FF-394F-A615-07CBDF131F1D}"/>
              </a:ext>
            </a:extLst>
          </p:cNvPr>
          <p:cNvSpPr/>
          <p:nvPr/>
        </p:nvSpPr>
        <p:spPr>
          <a:xfrm>
            <a:off x="7635337" y="1742110"/>
            <a:ext cx="666535" cy="2738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9EDACDE-5409-F14D-B902-9EEACE5E4D48}"/>
              </a:ext>
            </a:extLst>
          </p:cNvPr>
          <p:cNvSpPr/>
          <p:nvPr/>
        </p:nvSpPr>
        <p:spPr>
          <a:xfrm>
            <a:off x="5192059" y="1117364"/>
            <a:ext cx="98296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>
                <a:latin typeface="Segoe Print" panose="02000800000000000000" pitchFamily="2" charset="0"/>
                <a:cs typeface="Sagona Book" panose="020F0502020204030204" pitchFamily="34" charset="0"/>
              </a:rPr>
              <a:t>Reality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C427DA2-80B3-0A41-A62F-449465B4C5FF}"/>
              </a:ext>
            </a:extLst>
          </p:cNvPr>
          <p:cNvSpPr/>
          <p:nvPr/>
        </p:nvSpPr>
        <p:spPr>
          <a:xfrm>
            <a:off x="5085684" y="1544696"/>
            <a:ext cx="1266412" cy="2945887"/>
          </a:xfrm>
          <a:prstGeom prst="roundRect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B9D1E56-B261-4140-A90E-A6B669B381BA}"/>
              </a:ext>
            </a:extLst>
          </p:cNvPr>
          <p:cNvSpPr/>
          <p:nvPr/>
        </p:nvSpPr>
        <p:spPr>
          <a:xfrm>
            <a:off x="5392880" y="1749310"/>
            <a:ext cx="666535" cy="2738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B486B1-E2C4-004C-9BD0-F99A720DF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66" r="4250" b="34625"/>
          <a:stretch/>
        </p:blipFill>
        <p:spPr>
          <a:xfrm rot="5400000">
            <a:off x="5256205" y="2698789"/>
            <a:ext cx="1606420" cy="5034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BD8D918-349C-A841-A3EE-1E4C423EC3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66" r="4250" b="34625"/>
          <a:stretch/>
        </p:blipFill>
        <p:spPr>
          <a:xfrm rot="16200000">
            <a:off x="4599145" y="2831221"/>
            <a:ext cx="1606420" cy="503462"/>
          </a:xfrm>
          <a:prstGeom prst="rect">
            <a:avLst/>
          </a:prstGeom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9C9F6B4-2B2B-BB40-B141-FEFBC7E36DF2}"/>
              </a:ext>
            </a:extLst>
          </p:cNvPr>
          <p:cNvSpPr/>
          <p:nvPr/>
        </p:nvSpPr>
        <p:spPr>
          <a:xfrm>
            <a:off x="7635337" y="4021748"/>
            <a:ext cx="666535" cy="2738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End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FD5D9CA-A9C3-7549-BD30-DE318DE91BE2}"/>
              </a:ext>
            </a:extLst>
          </p:cNvPr>
          <p:cNvSpPr/>
          <p:nvPr/>
        </p:nvSpPr>
        <p:spPr>
          <a:xfrm>
            <a:off x="5392880" y="4026136"/>
            <a:ext cx="666535" cy="27384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482922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BA4A6-658D-CB4D-936E-F323161DE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8B557-139B-EA43-93D0-BAB085EE0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875313"/>
            <a:ext cx="7886700" cy="7574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i="1" dirty="0">
                <a:solidFill>
                  <a:srgbClr val="3F20FC"/>
                </a:solidFill>
              </a:rPr>
              <a:t>“I can always prepare a nice presentation, if I stay up the night before.”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11041-EBB7-A245-B40C-1179AED20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AF1B6-4169-674A-929B-CF257B1FC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214" y="1055007"/>
            <a:ext cx="33274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78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761C3C-9C9E-E04C-BEB0-7F69A281FA3B}"/>
              </a:ext>
            </a:extLst>
          </p:cNvPr>
          <p:cNvSpPr/>
          <p:nvPr/>
        </p:nvSpPr>
        <p:spPr>
          <a:xfrm>
            <a:off x="6062620" y="2549431"/>
            <a:ext cx="1709095" cy="641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E28139-94F9-0A4B-900F-3793C4998A30}"/>
              </a:ext>
            </a:extLst>
          </p:cNvPr>
          <p:cNvSpPr/>
          <p:nvPr/>
        </p:nvSpPr>
        <p:spPr>
          <a:xfrm>
            <a:off x="6062620" y="3932442"/>
            <a:ext cx="1709095" cy="641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14D8D58-420C-3242-821B-EB91CF7E2C2B}"/>
              </a:ext>
            </a:extLst>
          </p:cNvPr>
          <p:cNvSpPr/>
          <p:nvPr/>
        </p:nvSpPr>
        <p:spPr>
          <a:xfrm>
            <a:off x="7193661" y="2875110"/>
            <a:ext cx="1156106" cy="1405844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 b="1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10928C70-0502-7945-B1F0-3AB4756E29DD}"/>
              </a:ext>
            </a:extLst>
          </p:cNvPr>
          <p:cNvSpPr/>
          <p:nvPr/>
        </p:nvSpPr>
        <p:spPr>
          <a:xfrm rot="10800000">
            <a:off x="5459501" y="2875111"/>
            <a:ext cx="1156107" cy="1405842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83CB97-5FE1-8247-A6B6-3DF9AD72061D}"/>
              </a:ext>
            </a:extLst>
          </p:cNvPr>
          <p:cNvSpPr txBox="1"/>
          <p:nvPr/>
        </p:nvSpPr>
        <p:spPr>
          <a:xfrm>
            <a:off x="4504964" y="3190463"/>
            <a:ext cx="9340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????</a:t>
            </a:r>
          </a:p>
          <a:p>
            <a:pPr algn="ctr"/>
            <a:r>
              <a:rPr lang="en-US" sz="1500" dirty="0"/>
              <a:t>Research </a:t>
            </a:r>
          </a:p>
          <a:p>
            <a:pPr algn="ctr"/>
            <a:r>
              <a:rPr lang="en-US" sz="1500" dirty="0"/>
              <a:t>Problem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10F515-0464-C946-A5E1-45A20F41712C}"/>
              </a:ext>
            </a:extLst>
          </p:cNvPr>
          <p:cNvSpPr/>
          <p:nvPr/>
        </p:nvSpPr>
        <p:spPr>
          <a:xfrm>
            <a:off x="5127862" y="2582590"/>
            <a:ext cx="3578610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</a:rPr>
              <a:t>Hypothesis,</a:t>
            </a:r>
            <a:br>
              <a:rPr lang="en-US" sz="1500" b="1" dirty="0">
                <a:solidFill>
                  <a:schemeClr val="bg1"/>
                </a:solidFill>
              </a:rPr>
            </a:br>
            <a:r>
              <a:rPr lang="en-US" sz="1500" b="1" dirty="0">
                <a:solidFill>
                  <a:schemeClr val="bg1"/>
                </a:solidFill>
              </a:rPr>
              <a:t>or a General Premise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68ACD4-CC4D-594C-AAFB-69A1AE953D2A}"/>
              </a:ext>
            </a:extLst>
          </p:cNvPr>
          <p:cNvSpPr/>
          <p:nvPr/>
        </p:nvSpPr>
        <p:spPr>
          <a:xfrm>
            <a:off x="6294352" y="3978883"/>
            <a:ext cx="1244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</a:rPr>
              <a:t>Empirical </a:t>
            </a:r>
            <a:br>
              <a:rPr lang="en-US" sz="1500" b="1" dirty="0">
                <a:solidFill>
                  <a:schemeClr val="bg1"/>
                </a:solidFill>
              </a:rPr>
            </a:br>
            <a:r>
              <a:rPr lang="en-US" sz="1500" b="1" dirty="0">
                <a:solidFill>
                  <a:schemeClr val="bg1"/>
                </a:solidFill>
              </a:rPr>
              <a:t>Observations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3650A-0602-644D-8E6B-036F373D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7441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D2E160C-7EB5-6B49-9DB2-A5F2E66DA854}"/>
              </a:ext>
            </a:extLst>
          </p:cNvPr>
          <p:cNvGraphicFramePr>
            <a:graphicFrameLocks/>
          </p:cNvGraphicFramePr>
          <p:nvPr/>
        </p:nvGraphicFramePr>
        <p:xfrm>
          <a:off x="1079886" y="3382784"/>
          <a:ext cx="2549564" cy="11887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478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27478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2641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2641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2641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4A761C3C-9C9E-E04C-BEB0-7F69A281FA3B}"/>
              </a:ext>
            </a:extLst>
          </p:cNvPr>
          <p:cNvSpPr/>
          <p:nvPr/>
        </p:nvSpPr>
        <p:spPr>
          <a:xfrm>
            <a:off x="6062620" y="2549431"/>
            <a:ext cx="1709095" cy="641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E28139-94F9-0A4B-900F-3793C4998A30}"/>
              </a:ext>
            </a:extLst>
          </p:cNvPr>
          <p:cNvSpPr/>
          <p:nvPr/>
        </p:nvSpPr>
        <p:spPr>
          <a:xfrm>
            <a:off x="6062620" y="3932442"/>
            <a:ext cx="1709095" cy="641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14D8D58-420C-3242-821B-EB91CF7E2C2B}"/>
              </a:ext>
            </a:extLst>
          </p:cNvPr>
          <p:cNvSpPr/>
          <p:nvPr/>
        </p:nvSpPr>
        <p:spPr>
          <a:xfrm>
            <a:off x="7193661" y="2875110"/>
            <a:ext cx="1156106" cy="1405844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 b="1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10928C70-0502-7945-B1F0-3AB4756E29DD}"/>
              </a:ext>
            </a:extLst>
          </p:cNvPr>
          <p:cNvSpPr/>
          <p:nvPr/>
        </p:nvSpPr>
        <p:spPr>
          <a:xfrm rot="10800000">
            <a:off x="5459501" y="2875111"/>
            <a:ext cx="1156107" cy="1405842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83CB97-5FE1-8247-A6B6-3DF9AD72061D}"/>
              </a:ext>
            </a:extLst>
          </p:cNvPr>
          <p:cNvSpPr txBox="1"/>
          <p:nvPr/>
        </p:nvSpPr>
        <p:spPr>
          <a:xfrm>
            <a:off x="4504964" y="3190463"/>
            <a:ext cx="9340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????</a:t>
            </a:r>
          </a:p>
          <a:p>
            <a:pPr algn="ctr"/>
            <a:r>
              <a:rPr lang="en-US" sz="1500" dirty="0"/>
              <a:t>Research </a:t>
            </a:r>
          </a:p>
          <a:p>
            <a:pPr algn="ctr"/>
            <a:r>
              <a:rPr lang="en-US" sz="1500" dirty="0"/>
              <a:t>Problem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10F515-0464-C946-A5E1-45A20F41712C}"/>
              </a:ext>
            </a:extLst>
          </p:cNvPr>
          <p:cNvSpPr/>
          <p:nvPr/>
        </p:nvSpPr>
        <p:spPr>
          <a:xfrm>
            <a:off x="5127862" y="2582590"/>
            <a:ext cx="3578610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</a:rPr>
              <a:t>Hypothesis,</a:t>
            </a:r>
            <a:br>
              <a:rPr lang="en-US" sz="1500" b="1" dirty="0">
                <a:solidFill>
                  <a:schemeClr val="bg1"/>
                </a:solidFill>
              </a:rPr>
            </a:br>
            <a:r>
              <a:rPr lang="en-US" sz="1500" b="1" dirty="0">
                <a:solidFill>
                  <a:schemeClr val="bg1"/>
                </a:solidFill>
              </a:rPr>
              <a:t>or a General Premise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68ACD4-CC4D-594C-AAFB-69A1AE953D2A}"/>
              </a:ext>
            </a:extLst>
          </p:cNvPr>
          <p:cNvSpPr/>
          <p:nvPr/>
        </p:nvSpPr>
        <p:spPr>
          <a:xfrm>
            <a:off x="6294352" y="3978883"/>
            <a:ext cx="1244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</a:rPr>
              <a:t>Empirical </a:t>
            </a:r>
            <a:br>
              <a:rPr lang="en-US" sz="1500" b="1" dirty="0">
                <a:solidFill>
                  <a:schemeClr val="bg1"/>
                </a:solidFill>
              </a:rPr>
            </a:br>
            <a:r>
              <a:rPr lang="en-US" sz="1500" b="1" dirty="0">
                <a:solidFill>
                  <a:schemeClr val="bg1"/>
                </a:solidFill>
              </a:rPr>
              <a:t>Observations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A83423C0-AC40-E347-8474-B4CA8EA3FEC1}"/>
              </a:ext>
            </a:extLst>
          </p:cNvPr>
          <p:cNvSpPr/>
          <p:nvPr/>
        </p:nvSpPr>
        <p:spPr>
          <a:xfrm rot="559872">
            <a:off x="3764134" y="4297029"/>
            <a:ext cx="1958418" cy="145407"/>
          </a:xfrm>
          <a:custGeom>
            <a:avLst/>
            <a:gdLst>
              <a:gd name="connsiteX0" fmla="*/ 2892972 w 2892972"/>
              <a:gd name="connsiteY0" fmla="*/ 0 h 537177"/>
              <a:gd name="connsiteX1" fmla="*/ 2514600 w 2892972"/>
              <a:gd name="connsiteY1" fmla="*/ 449318 h 537177"/>
              <a:gd name="connsiteX2" fmla="*/ 1915510 w 2892972"/>
              <a:gd name="connsiteY2" fmla="*/ 536028 h 537177"/>
              <a:gd name="connsiteX3" fmla="*/ 867104 w 2892972"/>
              <a:gd name="connsiteY3" fmla="*/ 425669 h 537177"/>
              <a:gd name="connsiteX4" fmla="*/ 0 w 2892972"/>
              <a:gd name="connsiteY4" fmla="*/ 299545 h 53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2972" h="537177">
                <a:moveTo>
                  <a:pt x="2892972" y="0"/>
                </a:moveTo>
                <a:cubicBezTo>
                  <a:pt x="2785241" y="179990"/>
                  <a:pt x="2677510" y="359980"/>
                  <a:pt x="2514600" y="449318"/>
                </a:cubicBezTo>
                <a:cubicBezTo>
                  <a:pt x="2351690" y="538656"/>
                  <a:pt x="2190093" y="539969"/>
                  <a:pt x="1915510" y="536028"/>
                </a:cubicBezTo>
                <a:cubicBezTo>
                  <a:pt x="1640927" y="532087"/>
                  <a:pt x="1186356" y="465083"/>
                  <a:pt x="867104" y="425669"/>
                </a:cubicBezTo>
                <a:cubicBezTo>
                  <a:pt x="547852" y="386255"/>
                  <a:pt x="273926" y="342900"/>
                  <a:pt x="0" y="29954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892972 w 2892972"/>
                      <a:gd name="connsiteY0" fmla="*/ 0 h 537177"/>
                      <a:gd name="connsiteX1" fmla="*/ 2514600 w 2892972"/>
                      <a:gd name="connsiteY1" fmla="*/ 449318 h 537177"/>
                      <a:gd name="connsiteX2" fmla="*/ 1915510 w 2892972"/>
                      <a:gd name="connsiteY2" fmla="*/ 536028 h 537177"/>
                      <a:gd name="connsiteX3" fmla="*/ 867104 w 2892972"/>
                      <a:gd name="connsiteY3" fmla="*/ 425669 h 537177"/>
                      <a:gd name="connsiteX4" fmla="*/ 0 w 2892972"/>
                      <a:gd name="connsiteY4" fmla="*/ 299545 h 53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92972" h="537177" extrusionOk="0">
                        <a:moveTo>
                          <a:pt x="2892972" y="0"/>
                        </a:moveTo>
                        <a:cubicBezTo>
                          <a:pt x="2746269" y="155951"/>
                          <a:pt x="2657619" y="367445"/>
                          <a:pt x="2514600" y="449318"/>
                        </a:cubicBezTo>
                        <a:cubicBezTo>
                          <a:pt x="2364400" y="541332"/>
                          <a:pt x="2164043" y="540797"/>
                          <a:pt x="1915510" y="536028"/>
                        </a:cubicBezTo>
                        <a:cubicBezTo>
                          <a:pt x="1632648" y="540172"/>
                          <a:pt x="1177138" y="516033"/>
                          <a:pt x="867104" y="425669"/>
                        </a:cubicBezTo>
                        <a:cubicBezTo>
                          <a:pt x="526063" y="374334"/>
                          <a:pt x="344012" y="376388"/>
                          <a:pt x="0" y="29954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0FFABE-1440-0C44-A11C-EC389B9D6E9F}"/>
              </a:ext>
            </a:extLst>
          </p:cNvPr>
          <p:cNvSpPr/>
          <p:nvPr/>
        </p:nvSpPr>
        <p:spPr>
          <a:xfrm>
            <a:off x="1762113" y="4548644"/>
            <a:ext cx="1175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|D|= 2376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A7DBEF-F4C0-B744-9CC2-F4882F20599E}"/>
              </a:ext>
            </a:extLst>
          </p:cNvPr>
          <p:cNvSpPr/>
          <p:nvPr/>
        </p:nvSpPr>
        <p:spPr>
          <a:xfrm>
            <a:off x="1762113" y="3093965"/>
            <a:ext cx="11336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</a:rPr>
              <a:t>(Clark et al., 2018)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3650A-0602-644D-8E6B-036F373D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6460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D2E160C-7EB5-6B49-9DB2-A5F2E66DA854}"/>
              </a:ext>
            </a:extLst>
          </p:cNvPr>
          <p:cNvGraphicFramePr>
            <a:graphicFrameLocks/>
          </p:cNvGraphicFramePr>
          <p:nvPr/>
        </p:nvGraphicFramePr>
        <p:xfrm>
          <a:off x="1079886" y="3382784"/>
          <a:ext cx="2549564" cy="11887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478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27478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2641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2641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2641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4A761C3C-9C9E-E04C-BEB0-7F69A281FA3B}"/>
              </a:ext>
            </a:extLst>
          </p:cNvPr>
          <p:cNvSpPr/>
          <p:nvPr/>
        </p:nvSpPr>
        <p:spPr>
          <a:xfrm>
            <a:off x="6062620" y="2549431"/>
            <a:ext cx="1709095" cy="641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E28139-94F9-0A4B-900F-3793C4998A30}"/>
              </a:ext>
            </a:extLst>
          </p:cNvPr>
          <p:cNvSpPr/>
          <p:nvPr/>
        </p:nvSpPr>
        <p:spPr>
          <a:xfrm>
            <a:off x="6062620" y="3932442"/>
            <a:ext cx="1709095" cy="641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14D8D58-420C-3242-821B-EB91CF7E2C2B}"/>
              </a:ext>
            </a:extLst>
          </p:cNvPr>
          <p:cNvSpPr/>
          <p:nvPr/>
        </p:nvSpPr>
        <p:spPr>
          <a:xfrm>
            <a:off x="7193661" y="2875110"/>
            <a:ext cx="1156106" cy="1405844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 b="1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10928C70-0502-7945-B1F0-3AB4756E29DD}"/>
              </a:ext>
            </a:extLst>
          </p:cNvPr>
          <p:cNvSpPr/>
          <p:nvPr/>
        </p:nvSpPr>
        <p:spPr>
          <a:xfrm rot="10800000">
            <a:off x="5459501" y="2875111"/>
            <a:ext cx="1156107" cy="1405842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83CB97-5FE1-8247-A6B6-3DF9AD72061D}"/>
              </a:ext>
            </a:extLst>
          </p:cNvPr>
          <p:cNvSpPr txBox="1"/>
          <p:nvPr/>
        </p:nvSpPr>
        <p:spPr>
          <a:xfrm>
            <a:off x="4504964" y="3190463"/>
            <a:ext cx="9340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????</a:t>
            </a:r>
          </a:p>
          <a:p>
            <a:pPr algn="ctr"/>
            <a:r>
              <a:rPr lang="en-US" sz="1500" dirty="0"/>
              <a:t>Research </a:t>
            </a:r>
          </a:p>
          <a:p>
            <a:pPr algn="ctr"/>
            <a:r>
              <a:rPr lang="en-US" sz="1500" dirty="0"/>
              <a:t>Problem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10F515-0464-C946-A5E1-45A20F41712C}"/>
              </a:ext>
            </a:extLst>
          </p:cNvPr>
          <p:cNvSpPr/>
          <p:nvPr/>
        </p:nvSpPr>
        <p:spPr>
          <a:xfrm>
            <a:off x="5127862" y="2582590"/>
            <a:ext cx="3578610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</a:rPr>
              <a:t>Hypothesis,</a:t>
            </a:r>
            <a:br>
              <a:rPr lang="en-US" sz="1500" b="1" dirty="0">
                <a:solidFill>
                  <a:schemeClr val="bg1"/>
                </a:solidFill>
              </a:rPr>
            </a:br>
            <a:r>
              <a:rPr lang="en-US" sz="1500" b="1" dirty="0">
                <a:solidFill>
                  <a:schemeClr val="bg1"/>
                </a:solidFill>
              </a:rPr>
              <a:t>or a General Premise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68ACD4-CC4D-594C-AAFB-69A1AE953D2A}"/>
              </a:ext>
            </a:extLst>
          </p:cNvPr>
          <p:cNvSpPr/>
          <p:nvPr/>
        </p:nvSpPr>
        <p:spPr>
          <a:xfrm>
            <a:off x="6294352" y="3978883"/>
            <a:ext cx="1244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</a:rPr>
              <a:t>Empirical </a:t>
            </a:r>
            <a:br>
              <a:rPr lang="en-US" sz="1500" b="1" dirty="0">
                <a:solidFill>
                  <a:schemeClr val="bg1"/>
                </a:solidFill>
              </a:rPr>
            </a:br>
            <a:r>
              <a:rPr lang="en-US" sz="1500" b="1" dirty="0">
                <a:solidFill>
                  <a:schemeClr val="bg1"/>
                </a:solidFill>
              </a:rPr>
              <a:t>Observations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A83423C0-AC40-E347-8474-B4CA8EA3FEC1}"/>
              </a:ext>
            </a:extLst>
          </p:cNvPr>
          <p:cNvSpPr/>
          <p:nvPr/>
        </p:nvSpPr>
        <p:spPr>
          <a:xfrm rot="559872">
            <a:off x="3764134" y="4297029"/>
            <a:ext cx="1958418" cy="145407"/>
          </a:xfrm>
          <a:custGeom>
            <a:avLst/>
            <a:gdLst>
              <a:gd name="connsiteX0" fmla="*/ 2892972 w 2892972"/>
              <a:gd name="connsiteY0" fmla="*/ 0 h 537177"/>
              <a:gd name="connsiteX1" fmla="*/ 2514600 w 2892972"/>
              <a:gd name="connsiteY1" fmla="*/ 449318 h 537177"/>
              <a:gd name="connsiteX2" fmla="*/ 1915510 w 2892972"/>
              <a:gd name="connsiteY2" fmla="*/ 536028 h 537177"/>
              <a:gd name="connsiteX3" fmla="*/ 867104 w 2892972"/>
              <a:gd name="connsiteY3" fmla="*/ 425669 h 537177"/>
              <a:gd name="connsiteX4" fmla="*/ 0 w 2892972"/>
              <a:gd name="connsiteY4" fmla="*/ 299545 h 53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2972" h="537177">
                <a:moveTo>
                  <a:pt x="2892972" y="0"/>
                </a:moveTo>
                <a:cubicBezTo>
                  <a:pt x="2785241" y="179990"/>
                  <a:pt x="2677510" y="359980"/>
                  <a:pt x="2514600" y="449318"/>
                </a:cubicBezTo>
                <a:cubicBezTo>
                  <a:pt x="2351690" y="538656"/>
                  <a:pt x="2190093" y="539969"/>
                  <a:pt x="1915510" y="536028"/>
                </a:cubicBezTo>
                <a:cubicBezTo>
                  <a:pt x="1640927" y="532087"/>
                  <a:pt x="1186356" y="465083"/>
                  <a:pt x="867104" y="425669"/>
                </a:cubicBezTo>
                <a:cubicBezTo>
                  <a:pt x="547852" y="386255"/>
                  <a:pt x="273926" y="342900"/>
                  <a:pt x="0" y="29954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892972 w 2892972"/>
                      <a:gd name="connsiteY0" fmla="*/ 0 h 537177"/>
                      <a:gd name="connsiteX1" fmla="*/ 2514600 w 2892972"/>
                      <a:gd name="connsiteY1" fmla="*/ 449318 h 537177"/>
                      <a:gd name="connsiteX2" fmla="*/ 1915510 w 2892972"/>
                      <a:gd name="connsiteY2" fmla="*/ 536028 h 537177"/>
                      <a:gd name="connsiteX3" fmla="*/ 867104 w 2892972"/>
                      <a:gd name="connsiteY3" fmla="*/ 425669 h 537177"/>
                      <a:gd name="connsiteX4" fmla="*/ 0 w 2892972"/>
                      <a:gd name="connsiteY4" fmla="*/ 299545 h 53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92972" h="537177" extrusionOk="0">
                        <a:moveTo>
                          <a:pt x="2892972" y="0"/>
                        </a:moveTo>
                        <a:cubicBezTo>
                          <a:pt x="2746269" y="155951"/>
                          <a:pt x="2657619" y="367445"/>
                          <a:pt x="2514600" y="449318"/>
                        </a:cubicBezTo>
                        <a:cubicBezTo>
                          <a:pt x="2364400" y="541332"/>
                          <a:pt x="2164043" y="540797"/>
                          <a:pt x="1915510" y="536028"/>
                        </a:cubicBezTo>
                        <a:cubicBezTo>
                          <a:pt x="1632648" y="540172"/>
                          <a:pt x="1177138" y="516033"/>
                          <a:pt x="867104" y="425669"/>
                        </a:cubicBezTo>
                        <a:cubicBezTo>
                          <a:pt x="526063" y="374334"/>
                          <a:pt x="344012" y="376388"/>
                          <a:pt x="0" y="29954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CC34787-425F-A841-AF53-5EBE067B7748}"/>
              </a:ext>
            </a:extLst>
          </p:cNvPr>
          <p:cNvSpPr/>
          <p:nvPr/>
        </p:nvSpPr>
        <p:spPr>
          <a:xfrm rot="2798702" flipV="1">
            <a:off x="3209406" y="2907313"/>
            <a:ext cx="1634578" cy="46966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0FFABE-1440-0C44-A11C-EC389B9D6E9F}"/>
              </a:ext>
            </a:extLst>
          </p:cNvPr>
          <p:cNvSpPr/>
          <p:nvPr/>
        </p:nvSpPr>
        <p:spPr>
          <a:xfrm>
            <a:off x="1762113" y="4548644"/>
            <a:ext cx="1175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|D|= 2376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A7DBEF-F4C0-B744-9CC2-F4882F20599E}"/>
              </a:ext>
            </a:extLst>
          </p:cNvPr>
          <p:cNvSpPr/>
          <p:nvPr/>
        </p:nvSpPr>
        <p:spPr>
          <a:xfrm>
            <a:off x="1762113" y="3093965"/>
            <a:ext cx="11336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</a:rPr>
              <a:t>(Clark et al., 2018)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3650A-0602-644D-8E6B-036F373D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3506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D2E160C-7EB5-6B49-9DB2-A5F2E66DA854}"/>
              </a:ext>
            </a:extLst>
          </p:cNvPr>
          <p:cNvGraphicFramePr>
            <a:graphicFrameLocks/>
          </p:cNvGraphicFramePr>
          <p:nvPr/>
        </p:nvGraphicFramePr>
        <p:xfrm>
          <a:off x="1079886" y="3382784"/>
          <a:ext cx="2549564" cy="11887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478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27478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2641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2641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2641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4A761C3C-9C9E-E04C-BEB0-7F69A281FA3B}"/>
              </a:ext>
            </a:extLst>
          </p:cNvPr>
          <p:cNvSpPr/>
          <p:nvPr/>
        </p:nvSpPr>
        <p:spPr>
          <a:xfrm>
            <a:off x="6062620" y="2549431"/>
            <a:ext cx="1709095" cy="641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E28139-94F9-0A4B-900F-3793C4998A30}"/>
              </a:ext>
            </a:extLst>
          </p:cNvPr>
          <p:cNvSpPr/>
          <p:nvPr/>
        </p:nvSpPr>
        <p:spPr>
          <a:xfrm>
            <a:off x="6062620" y="3932442"/>
            <a:ext cx="1709095" cy="641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14D8D58-420C-3242-821B-EB91CF7E2C2B}"/>
              </a:ext>
            </a:extLst>
          </p:cNvPr>
          <p:cNvSpPr/>
          <p:nvPr/>
        </p:nvSpPr>
        <p:spPr>
          <a:xfrm>
            <a:off x="7193661" y="2875110"/>
            <a:ext cx="1156106" cy="1405844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 b="1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10928C70-0502-7945-B1F0-3AB4756E29DD}"/>
              </a:ext>
            </a:extLst>
          </p:cNvPr>
          <p:cNvSpPr/>
          <p:nvPr/>
        </p:nvSpPr>
        <p:spPr>
          <a:xfrm rot="10800000">
            <a:off x="5459501" y="2875111"/>
            <a:ext cx="1156107" cy="1405842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83CB97-5FE1-8247-A6B6-3DF9AD72061D}"/>
              </a:ext>
            </a:extLst>
          </p:cNvPr>
          <p:cNvSpPr txBox="1"/>
          <p:nvPr/>
        </p:nvSpPr>
        <p:spPr>
          <a:xfrm>
            <a:off x="4504964" y="3190463"/>
            <a:ext cx="9340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????</a:t>
            </a:r>
          </a:p>
          <a:p>
            <a:pPr algn="ctr"/>
            <a:r>
              <a:rPr lang="en-US" sz="1500" dirty="0"/>
              <a:t>Research </a:t>
            </a:r>
          </a:p>
          <a:p>
            <a:pPr algn="ctr"/>
            <a:r>
              <a:rPr lang="en-US" sz="1500" dirty="0"/>
              <a:t>Problem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10F515-0464-C946-A5E1-45A20F41712C}"/>
              </a:ext>
            </a:extLst>
          </p:cNvPr>
          <p:cNvSpPr/>
          <p:nvPr/>
        </p:nvSpPr>
        <p:spPr>
          <a:xfrm>
            <a:off x="5127862" y="2582590"/>
            <a:ext cx="3578610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</a:rPr>
              <a:t>Hypothesis,</a:t>
            </a:r>
            <a:br>
              <a:rPr lang="en-US" sz="1500" b="1" dirty="0">
                <a:solidFill>
                  <a:schemeClr val="bg1"/>
                </a:solidFill>
              </a:rPr>
            </a:br>
            <a:r>
              <a:rPr lang="en-US" sz="1500" b="1" dirty="0">
                <a:solidFill>
                  <a:schemeClr val="bg1"/>
                </a:solidFill>
              </a:rPr>
              <a:t>or a General Premise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68ACD4-CC4D-594C-AAFB-69A1AE953D2A}"/>
              </a:ext>
            </a:extLst>
          </p:cNvPr>
          <p:cNvSpPr/>
          <p:nvPr/>
        </p:nvSpPr>
        <p:spPr>
          <a:xfrm>
            <a:off x="6294352" y="3978883"/>
            <a:ext cx="1244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</a:rPr>
              <a:t>Empirical </a:t>
            </a:r>
            <a:br>
              <a:rPr lang="en-US" sz="1500" b="1" dirty="0">
                <a:solidFill>
                  <a:schemeClr val="bg1"/>
                </a:solidFill>
              </a:rPr>
            </a:br>
            <a:r>
              <a:rPr lang="en-US" sz="1500" b="1" dirty="0">
                <a:solidFill>
                  <a:schemeClr val="bg1"/>
                </a:solidFill>
              </a:rPr>
              <a:t>Observations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A83423C0-AC40-E347-8474-B4CA8EA3FEC1}"/>
              </a:ext>
            </a:extLst>
          </p:cNvPr>
          <p:cNvSpPr/>
          <p:nvPr/>
        </p:nvSpPr>
        <p:spPr>
          <a:xfrm rot="559872">
            <a:off x="3764134" y="4297029"/>
            <a:ext cx="1958418" cy="145407"/>
          </a:xfrm>
          <a:custGeom>
            <a:avLst/>
            <a:gdLst>
              <a:gd name="connsiteX0" fmla="*/ 2892972 w 2892972"/>
              <a:gd name="connsiteY0" fmla="*/ 0 h 537177"/>
              <a:gd name="connsiteX1" fmla="*/ 2514600 w 2892972"/>
              <a:gd name="connsiteY1" fmla="*/ 449318 h 537177"/>
              <a:gd name="connsiteX2" fmla="*/ 1915510 w 2892972"/>
              <a:gd name="connsiteY2" fmla="*/ 536028 h 537177"/>
              <a:gd name="connsiteX3" fmla="*/ 867104 w 2892972"/>
              <a:gd name="connsiteY3" fmla="*/ 425669 h 537177"/>
              <a:gd name="connsiteX4" fmla="*/ 0 w 2892972"/>
              <a:gd name="connsiteY4" fmla="*/ 299545 h 53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2972" h="537177">
                <a:moveTo>
                  <a:pt x="2892972" y="0"/>
                </a:moveTo>
                <a:cubicBezTo>
                  <a:pt x="2785241" y="179990"/>
                  <a:pt x="2677510" y="359980"/>
                  <a:pt x="2514600" y="449318"/>
                </a:cubicBezTo>
                <a:cubicBezTo>
                  <a:pt x="2351690" y="538656"/>
                  <a:pt x="2190093" y="539969"/>
                  <a:pt x="1915510" y="536028"/>
                </a:cubicBezTo>
                <a:cubicBezTo>
                  <a:pt x="1640927" y="532087"/>
                  <a:pt x="1186356" y="465083"/>
                  <a:pt x="867104" y="425669"/>
                </a:cubicBezTo>
                <a:cubicBezTo>
                  <a:pt x="547852" y="386255"/>
                  <a:pt x="273926" y="342900"/>
                  <a:pt x="0" y="29954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892972 w 2892972"/>
                      <a:gd name="connsiteY0" fmla="*/ 0 h 537177"/>
                      <a:gd name="connsiteX1" fmla="*/ 2514600 w 2892972"/>
                      <a:gd name="connsiteY1" fmla="*/ 449318 h 537177"/>
                      <a:gd name="connsiteX2" fmla="*/ 1915510 w 2892972"/>
                      <a:gd name="connsiteY2" fmla="*/ 536028 h 537177"/>
                      <a:gd name="connsiteX3" fmla="*/ 867104 w 2892972"/>
                      <a:gd name="connsiteY3" fmla="*/ 425669 h 537177"/>
                      <a:gd name="connsiteX4" fmla="*/ 0 w 2892972"/>
                      <a:gd name="connsiteY4" fmla="*/ 299545 h 53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92972" h="537177" extrusionOk="0">
                        <a:moveTo>
                          <a:pt x="2892972" y="0"/>
                        </a:moveTo>
                        <a:cubicBezTo>
                          <a:pt x="2746269" y="155951"/>
                          <a:pt x="2657619" y="367445"/>
                          <a:pt x="2514600" y="449318"/>
                        </a:cubicBezTo>
                        <a:cubicBezTo>
                          <a:pt x="2364400" y="541332"/>
                          <a:pt x="2164043" y="540797"/>
                          <a:pt x="1915510" y="536028"/>
                        </a:cubicBezTo>
                        <a:cubicBezTo>
                          <a:pt x="1632648" y="540172"/>
                          <a:pt x="1177138" y="516033"/>
                          <a:pt x="867104" y="425669"/>
                        </a:cubicBezTo>
                        <a:cubicBezTo>
                          <a:pt x="526063" y="374334"/>
                          <a:pt x="344012" y="376388"/>
                          <a:pt x="0" y="29954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CC34787-425F-A841-AF53-5EBE067B7748}"/>
              </a:ext>
            </a:extLst>
          </p:cNvPr>
          <p:cNvSpPr/>
          <p:nvPr/>
        </p:nvSpPr>
        <p:spPr>
          <a:xfrm rot="2798702" flipV="1">
            <a:off x="3209406" y="2907313"/>
            <a:ext cx="1634578" cy="46966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0FFABE-1440-0C44-A11C-EC389B9D6E9F}"/>
              </a:ext>
            </a:extLst>
          </p:cNvPr>
          <p:cNvSpPr/>
          <p:nvPr/>
        </p:nvSpPr>
        <p:spPr>
          <a:xfrm>
            <a:off x="1762113" y="4548644"/>
            <a:ext cx="1175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|D|= 2376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A7DBEF-F4C0-B744-9CC2-F4882F20599E}"/>
              </a:ext>
            </a:extLst>
          </p:cNvPr>
          <p:cNvSpPr/>
          <p:nvPr/>
        </p:nvSpPr>
        <p:spPr>
          <a:xfrm>
            <a:off x="1762113" y="3093965"/>
            <a:ext cx="11336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</a:rPr>
              <a:t>(Clark et al., 2018)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954B3-3DC4-CA45-A93B-08B7D3867D23}"/>
              </a:ext>
            </a:extLst>
          </p:cNvPr>
          <p:cNvSpPr/>
          <p:nvPr/>
        </p:nvSpPr>
        <p:spPr>
          <a:xfrm>
            <a:off x="299691" y="1211058"/>
            <a:ext cx="85490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Can this apparent difference in performance be explained simply by </a:t>
            </a:r>
            <a:r>
              <a:rPr lang="en-US" b="1" dirty="0">
                <a:solidFill>
                  <a:srgbClr val="0010FB"/>
                </a:solidFill>
              </a:rPr>
              <a:t>random chance</a:t>
            </a:r>
            <a:r>
              <a:rPr lang="en-US" dirty="0">
                <a:solidFill>
                  <a:srgbClr val="0010FB"/>
                </a:solidFill>
              </a:rPr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Do we have sufficient evidence to conclude that </a:t>
            </a:r>
            <a:r>
              <a:rPr lang="en-US" dirty="0"/>
              <a:t>Ⓐ</a:t>
            </a:r>
            <a:r>
              <a:rPr lang="en-US" dirty="0">
                <a:solidFill>
                  <a:srgbClr val="0010FB"/>
                </a:solidFill>
              </a:rPr>
              <a:t> is in fact </a:t>
            </a:r>
            <a:r>
              <a:rPr lang="en-US" b="1" dirty="0">
                <a:solidFill>
                  <a:srgbClr val="0010FB"/>
                </a:solidFill>
              </a:rPr>
              <a:t>inherently </a:t>
            </a:r>
            <a:r>
              <a:rPr lang="en-US" dirty="0">
                <a:solidFill>
                  <a:srgbClr val="0010FB"/>
                </a:solidFill>
              </a:rPr>
              <a:t>stronger than </a:t>
            </a:r>
            <a:r>
              <a:rPr lang="en-US" dirty="0"/>
              <a:t>Ⓑ</a:t>
            </a:r>
            <a:r>
              <a:rPr lang="en-US" dirty="0">
                <a:solidFill>
                  <a:srgbClr val="0010FB"/>
                </a:solidFill>
              </a:rPr>
              <a:t> on these datasets?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3650A-0602-644D-8E6B-036F373D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6224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D2E160C-7EB5-6B49-9DB2-A5F2E66DA854}"/>
              </a:ext>
            </a:extLst>
          </p:cNvPr>
          <p:cNvGraphicFramePr>
            <a:graphicFrameLocks/>
          </p:cNvGraphicFramePr>
          <p:nvPr/>
        </p:nvGraphicFramePr>
        <p:xfrm>
          <a:off x="1079886" y="3382784"/>
          <a:ext cx="2549564" cy="11887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7478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27478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2641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2641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26410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4A761C3C-9C9E-E04C-BEB0-7F69A281FA3B}"/>
              </a:ext>
            </a:extLst>
          </p:cNvPr>
          <p:cNvSpPr/>
          <p:nvPr/>
        </p:nvSpPr>
        <p:spPr>
          <a:xfrm>
            <a:off x="6062620" y="2549431"/>
            <a:ext cx="1709095" cy="641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E28139-94F9-0A4B-900F-3793C4998A30}"/>
              </a:ext>
            </a:extLst>
          </p:cNvPr>
          <p:cNvSpPr/>
          <p:nvPr/>
        </p:nvSpPr>
        <p:spPr>
          <a:xfrm>
            <a:off x="6062620" y="3932442"/>
            <a:ext cx="1709095" cy="641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814D8D58-420C-3242-821B-EB91CF7E2C2B}"/>
              </a:ext>
            </a:extLst>
          </p:cNvPr>
          <p:cNvSpPr/>
          <p:nvPr/>
        </p:nvSpPr>
        <p:spPr>
          <a:xfrm>
            <a:off x="7193661" y="2875110"/>
            <a:ext cx="1156106" cy="1405844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 b="1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10928C70-0502-7945-B1F0-3AB4756E29DD}"/>
              </a:ext>
            </a:extLst>
          </p:cNvPr>
          <p:cNvSpPr/>
          <p:nvPr/>
        </p:nvSpPr>
        <p:spPr>
          <a:xfrm rot="10800000">
            <a:off x="5459501" y="2875111"/>
            <a:ext cx="1156107" cy="1405842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83CB97-5FE1-8247-A6B6-3DF9AD72061D}"/>
              </a:ext>
            </a:extLst>
          </p:cNvPr>
          <p:cNvSpPr txBox="1"/>
          <p:nvPr/>
        </p:nvSpPr>
        <p:spPr>
          <a:xfrm>
            <a:off x="4504964" y="3190463"/>
            <a:ext cx="9340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????</a:t>
            </a:r>
          </a:p>
          <a:p>
            <a:pPr algn="ctr"/>
            <a:r>
              <a:rPr lang="en-US" sz="1500" dirty="0"/>
              <a:t>Research </a:t>
            </a:r>
          </a:p>
          <a:p>
            <a:pPr algn="ctr"/>
            <a:r>
              <a:rPr lang="en-US" sz="1500" dirty="0"/>
              <a:t>Problem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10F515-0464-C946-A5E1-45A20F41712C}"/>
              </a:ext>
            </a:extLst>
          </p:cNvPr>
          <p:cNvSpPr/>
          <p:nvPr/>
        </p:nvSpPr>
        <p:spPr>
          <a:xfrm>
            <a:off x="5127862" y="2582590"/>
            <a:ext cx="3578610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</a:rPr>
              <a:t>Hypothesis,</a:t>
            </a:r>
            <a:br>
              <a:rPr lang="en-US" sz="1500" b="1" dirty="0">
                <a:solidFill>
                  <a:schemeClr val="bg1"/>
                </a:solidFill>
              </a:rPr>
            </a:br>
            <a:r>
              <a:rPr lang="en-US" sz="1500" b="1" dirty="0">
                <a:solidFill>
                  <a:schemeClr val="bg1"/>
                </a:solidFill>
              </a:rPr>
              <a:t>or a General Premise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68ACD4-CC4D-594C-AAFB-69A1AE953D2A}"/>
              </a:ext>
            </a:extLst>
          </p:cNvPr>
          <p:cNvSpPr/>
          <p:nvPr/>
        </p:nvSpPr>
        <p:spPr>
          <a:xfrm>
            <a:off x="6294352" y="3978883"/>
            <a:ext cx="1244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</a:rPr>
              <a:t>Empirical </a:t>
            </a:r>
            <a:br>
              <a:rPr lang="en-US" sz="1500" b="1" dirty="0">
                <a:solidFill>
                  <a:schemeClr val="bg1"/>
                </a:solidFill>
              </a:rPr>
            </a:br>
            <a:r>
              <a:rPr lang="en-US" sz="1500" b="1" dirty="0">
                <a:solidFill>
                  <a:schemeClr val="bg1"/>
                </a:solidFill>
              </a:rPr>
              <a:t>Observations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A83423C0-AC40-E347-8474-B4CA8EA3FEC1}"/>
              </a:ext>
            </a:extLst>
          </p:cNvPr>
          <p:cNvSpPr/>
          <p:nvPr/>
        </p:nvSpPr>
        <p:spPr>
          <a:xfrm rot="559872">
            <a:off x="3764134" y="4297029"/>
            <a:ext cx="1958418" cy="145407"/>
          </a:xfrm>
          <a:custGeom>
            <a:avLst/>
            <a:gdLst>
              <a:gd name="connsiteX0" fmla="*/ 2892972 w 2892972"/>
              <a:gd name="connsiteY0" fmla="*/ 0 h 537177"/>
              <a:gd name="connsiteX1" fmla="*/ 2514600 w 2892972"/>
              <a:gd name="connsiteY1" fmla="*/ 449318 h 537177"/>
              <a:gd name="connsiteX2" fmla="*/ 1915510 w 2892972"/>
              <a:gd name="connsiteY2" fmla="*/ 536028 h 537177"/>
              <a:gd name="connsiteX3" fmla="*/ 867104 w 2892972"/>
              <a:gd name="connsiteY3" fmla="*/ 425669 h 537177"/>
              <a:gd name="connsiteX4" fmla="*/ 0 w 2892972"/>
              <a:gd name="connsiteY4" fmla="*/ 299545 h 53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2972" h="537177">
                <a:moveTo>
                  <a:pt x="2892972" y="0"/>
                </a:moveTo>
                <a:cubicBezTo>
                  <a:pt x="2785241" y="179990"/>
                  <a:pt x="2677510" y="359980"/>
                  <a:pt x="2514600" y="449318"/>
                </a:cubicBezTo>
                <a:cubicBezTo>
                  <a:pt x="2351690" y="538656"/>
                  <a:pt x="2190093" y="539969"/>
                  <a:pt x="1915510" y="536028"/>
                </a:cubicBezTo>
                <a:cubicBezTo>
                  <a:pt x="1640927" y="532087"/>
                  <a:pt x="1186356" y="465083"/>
                  <a:pt x="867104" y="425669"/>
                </a:cubicBezTo>
                <a:cubicBezTo>
                  <a:pt x="547852" y="386255"/>
                  <a:pt x="273926" y="342900"/>
                  <a:pt x="0" y="29954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892972 w 2892972"/>
                      <a:gd name="connsiteY0" fmla="*/ 0 h 537177"/>
                      <a:gd name="connsiteX1" fmla="*/ 2514600 w 2892972"/>
                      <a:gd name="connsiteY1" fmla="*/ 449318 h 537177"/>
                      <a:gd name="connsiteX2" fmla="*/ 1915510 w 2892972"/>
                      <a:gd name="connsiteY2" fmla="*/ 536028 h 537177"/>
                      <a:gd name="connsiteX3" fmla="*/ 867104 w 2892972"/>
                      <a:gd name="connsiteY3" fmla="*/ 425669 h 537177"/>
                      <a:gd name="connsiteX4" fmla="*/ 0 w 2892972"/>
                      <a:gd name="connsiteY4" fmla="*/ 299545 h 53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92972" h="537177" extrusionOk="0">
                        <a:moveTo>
                          <a:pt x="2892972" y="0"/>
                        </a:moveTo>
                        <a:cubicBezTo>
                          <a:pt x="2746269" y="155951"/>
                          <a:pt x="2657619" y="367445"/>
                          <a:pt x="2514600" y="449318"/>
                        </a:cubicBezTo>
                        <a:cubicBezTo>
                          <a:pt x="2364400" y="541332"/>
                          <a:pt x="2164043" y="540797"/>
                          <a:pt x="1915510" y="536028"/>
                        </a:cubicBezTo>
                        <a:cubicBezTo>
                          <a:pt x="1632648" y="540172"/>
                          <a:pt x="1177138" y="516033"/>
                          <a:pt x="867104" y="425669"/>
                        </a:cubicBezTo>
                        <a:cubicBezTo>
                          <a:pt x="526063" y="374334"/>
                          <a:pt x="344012" y="376388"/>
                          <a:pt x="0" y="29954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CC34787-425F-A841-AF53-5EBE067B7748}"/>
              </a:ext>
            </a:extLst>
          </p:cNvPr>
          <p:cNvSpPr/>
          <p:nvPr/>
        </p:nvSpPr>
        <p:spPr>
          <a:xfrm rot="2798702" flipV="1">
            <a:off x="3209406" y="2907313"/>
            <a:ext cx="1634578" cy="46966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0FFABE-1440-0C44-A11C-EC389B9D6E9F}"/>
              </a:ext>
            </a:extLst>
          </p:cNvPr>
          <p:cNvSpPr/>
          <p:nvPr/>
        </p:nvSpPr>
        <p:spPr>
          <a:xfrm>
            <a:off x="1762113" y="4548644"/>
            <a:ext cx="1175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|D|= 2376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A7DBEF-F4C0-B744-9CC2-F4882F20599E}"/>
              </a:ext>
            </a:extLst>
          </p:cNvPr>
          <p:cNvSpPr/>
          <p:nvPr/>
        </p:nvSpPr>
        <p:spPr>
          <a:xfrm>
            <a:off x="1762113" y="3093965"/>
            <a:ext cx="11336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</a:rPr>
              <a:t>(Clark et al., 2018)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08F7C8-6F87-EA4D-A591-7AF062B30BD1}"/>
              </a:ext>
            </a:extLst>
          </p:cNvPr>
          <p:cNvSpPr txBox="1"/>
          <p:nvPr/>
        </p:nvSpPr>
        <p:spPr>
          <a:xfrm>
            <a:off x="6664134" y="1778531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6954B3-3DC4-CA45-A93B-08B7D3867D23}"/>
              </a:ext>
            </a:extLst>
          </p:cNvPr>
          <p:cNvSpPr/>
          <p:nvPr/>
        </p:nvSpPr>
        <p:spPr>
          <a:xfrm>
            <a:off x="299691" y="1211058"/>
            <a:ext cx="85490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Can this apparent difference in performance be explained simply by </a:t>
            </a:r>
            <a:r>
              <a:rPr lang="en-US" b="1" dirty="0">
                <a:solidFill>
                  <a:srgbClr val="0010FB"/>
                </a:solidFill>
              </a:rPr>
              <a:t>random chance</a:t>
            </a:r>
            <a:r>
              <a:rPr lang="en-US" dirty="0">
                <a:solidFill>
                  <a:srgbClr val="0010FB"/>
                </a:solidFill>
              </a:rPr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Do we have sufficient evidence to conclude that </a:t>
            </a:r>
            <a:r>
              <a:rPr lang="en-US" dirty="0"/>
              <a:t>Ⓐ</a:t>
            </a:r>
            <a:r>
              <a:rPr lang="en-US" dirty="0">
                <a:solidFill>
                  <a:srgbClr val="0010FB"/>
                </a:solidFill>
              </a:rPr>
              <a:t> is in fact </a:t>
            </a:r>
            <a:r>
              <a:rPr lang="en-US" b="1" dirty="0">
                <a:solidFill>
                  <a:srgbClr val="0010FB"/>
                </a:solidFill>
              </a:rPr>
              <a:t>inherently </a:t>
            </a:r>
            <a:r>
              <a:rPr lang="en-US" dirty="0">
                <a:solidFill>
                  <a:srgbClr val="0010FB"/>
                </a:solidFill>
              </a:rPr>
              <a:t>stronger than </a:t>
            </a:r>
            <a:r>
              <a:rPr lang="en-US" dirty="0"/>
              <a:t>Ⓑ</a:t>
            </a:r>
            <a:r>
              <a:rPr lang="en-US" dirty="0">
                <a:solidFill>
                  <a:srgbClr val="0010FB"/>
                </a:solidFill>
              </a:rPr>
              <a:t> on these datasets?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3650A-0602-644D-8E6B-036F373D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2364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Experiment: Example Hypotheses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D2E160C-7EB5-6B49-9DB2-A5F2E66DA854}"/>
              </a:ext>
            </a:extLst>
          </p:cNvPr>
          <p:cNvGraphicFramePr>
            <a:graphicFrameLocks/>
          </p:cNvGraphicFramePr>
          <p:nvPr/>
        </p:nvGraphicFramePr>
        <p:xfrm>
          <a:off x="5135033" y="1200150"/>
          <a:ext cx="2920154" cy="137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60077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460077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A90DE6CD-EFA5-CC49-A590-CFBD7F8D8FE4}"/>
              </a:ext>
            </a:extLst>
          </p:cNvPr>
          <p:cNvGrpSpPr/>
          <p:nvPr/>
        </p:nvGrpSpPr>
        <p:grpSpPr>
          <a:xfrm>
            <a:off x="1295400" y="2910986"/>
            <a:ext cx="6685463" cy="694554"/>
            <a:chOff x="1155517" y="2926080"/>
            <a:chExt cx="6685463" cy="6945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44414A-9D03-B54F-917E-7FE9D001CE42}"/>
                </a:ext>
              </a:extLst>
            </p:cNvPr>
            <p:cNvSpPr/>
            <p:nvPr/>
          </p:nvSpPr>
          <p:spPr>
            <a:xfrm>
              <a:off x="4892040" y="2926080"/>
              <a:ext cx="2948940" cy="354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EAE3D9E-1223-8045-BB3B-A274AD5C4C1B}"/>
                </a:ext>
              </a:extLst>
            </p:cNvPr>
            <p:cNvSpPr/>
            <p:nvPr/>
          </p:nvSpPr>
          <p:spPr>
            <a:xfrm>
              <a:off x="1155517" y="3289164"/>
              <a:ext cx="2067743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1D3773-E1D8-DC49-943D-A97D1B3B8A17}"/>
              </a:ext>
            </a:extLst>
          </p:cNvPr>
          <p:cNvGrpSpPr/>
          <p:nvPr/>
        </p:nvGrpSpPr>
        <p:grpSpPr>
          <a:xfrm>
            <a:off x="980708" y="3231014"/>
            <a:ext cx="7031168" cy="621053"/>
            <a:chOff x="1024019" y="3191510"/>
            <a:chExt cx="7031168" cy="62105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2F6BE63-CB3A-0D45-B43C-CA7DCC760057}"/>
                </a:ext>
              </a:extLst>
            </p:cNvPr>
            <p:cNvSpPr/>
            <p:nvPr/>
          </p:nvSpPr>
          <p:spPr>
            <a:xfrm>
              <a:off x="3307327" y="3191510"/>
              <a:ext cx="4747860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68A1B6-5A9A-C44F-A3EE-2371727EEF26}"/>
                </a:ext>
              </a:extLst>
            </p:cNvPr>
            <p:cNvSpPr/>
            <p:nvPr/>
          </p:nvSpPr>
          <p:spPr>
            <a:xfrm>
              <a:off x="1024019" y="3481093"/>
              <a:ext cx="2850751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F91BE2-FCFB-974B-AB32-D9EBF15EF397}"/>
              </a:ext>
            </a:extLst>
          </p:cNvPr>
          <p:cNvGrpSpPr/>
          <p:nvPr/>
        </p:nvGrpSpPr>
        <p:grpSpPr>
          <a:xfrm>
            <a:off x="1368478" y="3800545"/>
            <a:ext cx="6805261" cy="635018"/>
            <a:chOff x="1329936" y="3746944"/>
            <a:chExt cx="6805261" cy="6350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6AF6D1-FBC4-AB47-94B3-81E48E89E6DD}"/>
                </a:ext>
              </a:extLst>
            </p:cNvPr>
            <p:cNvSpPr/>
            <p:nvPr/>
          </p:nvSpPr>
          <p:spPr>
            <a:xfrm>
              <a:off x="4967994" y="3746944"/>
              <a:ext cx="3167203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FC896A9-F865-4444-955E-3083AEE69AF8}"/>
                </a:ext>
              </a:extLst>
            </p:cNvPr>
            <p:cNvSpPr/>
            <p:nvPr/>
          </p:nvSpPr>
          <p:spPr>
            <a:xfrm>
              <a:off x="1329936" y="4050492"/>
              <a:ext cx="4830834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5BA0616-932D-A745-B599-3C30C1595D2A}"/>
              </a:ext>
            </a:extLst>
          </p:cNvPr>
          <p:cNvSpPr/>
          <p:nvPr/>
        </p:nvSpPr>
        <p:spPr>
          <a:xfrm>
            <a:off x="6145136" y="4047542"/>
            <a:ext cx="1974426" cy="331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42FF5-17CF-1A49-9C7B-928E0FACEB2B}"/>
              </a:ext>
            </a:extLst>
          </p:cNvPr>
          <p:cNvSpPr/>
          <p:nvPr/>
        </p:nvSpPr>
        <p:spPr>
          <a:xfrm>
            <a:off x="1032157" y="3766895"/>
            <a:ext cx="4057025" cy="331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4FF2A77-5ED1-F94E-AD15-3BBE04D1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1417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Experiment: Example Hypotheses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D2E160C-7EB5-6B49-9DB2-A5F2E66DA854}"/>
              </a:ext>
            </a:extLst>
          </p:cNvPr>
          <p:cNvGraphicFramePr>
            <a:graphicFrameLocks/>
          </p:cNvGraphicFramePr>
          <p:nvPr/>
        </p:nvGraphicFramePr>
        <p:xfrm>
          <a:off x="5135033" y="1200150"/>
          <a:ext cx="2920154" cy="137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60077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460077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50233C-AB57-DB4D-B39A-21F7BFBAE3FB}"/>
              </a:ext>
            </a:extLst>
          </p:cNvPr>
          <p:cNvSpPr/>
          <p:nvPr/>
        </p:nvSpPr>
        <p:spPr>
          <a:xfrm>
            <a:off x="920595" y="2814320"/>
            <a:ext cx="7315835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H1*: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in the sense that </a:t>
            </a:r>
            <a:r>
              <a:rPr lang="en-US" b="1" dirty="0"/>
              <a:t>if</a:t>
            </a:r>
            <a:r>
              <a:rPr lang="en-US" dirty="0"/>
              <a:t> they were inherently </a:t>
            </a:r>
            <a:r>
              <a:rPr lang="en-US" b="1" dirty="0"/>
              <a:t>identical</a:t>
            </a:r>
            <a:r>
              <a:rPr lang="en-US" dirty="0"/>
              <a:t>, it would be highly </a:t>
            </a:r>
            <a:r>
              <a:rPr lang="en-US" b="1" dirty="0"/>
              <a:t>unlikely </a:t>
            </a:r>
            <a:r>
              <a:rPr lang="en-US" dirty="0"/>
              <a:t>to witness the observed 3.5% empirical gap.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H2*: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since with </a:t>
            </a:r>
            <a:r>
              <a:rPr lang="en-US" b="1" dirty="0"/>
              <a:t>probability</a:t>
            </a:r>
            <a:r>
              <a:rPr lang="en-US" dirty="0"/>
              <a:t> at least 95%, the inherent accuracy of Ⓐ </a:t>
            </a:r>
            <a:r>
              <a:rPr lang="en-US" b="1" dirty="0"/>
              <a:t>exceeds</a:t>
            </a:r>
            <a:r>
              <a:rPr lang="en-US" dirty="0"/>
              <a:t> that of Ⓑ by at least 𝛼%.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0DE6CD-EFA5-CC49-A590-CFBD7F8D8FE4}"/>
              </a:ext>
            </a:extLst>
          </p:cNvPr>
          <p:cNvGrpSpPr/>
          <p:nvPr/>
        </p:nvGrpSpPr>
        <p:grpSpPr>
          <a:xfrm>
            <a:off x="1295400" y="2910986"/>
            <a:ext cx="6685463" cy="694554"/>
            <a:chOff x="1155517" y="2926080"/>
            <a:chExt cx="6685463" cy="6945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44414A-9D03-B54F-917E-7FE9D001CE42}"/>
                </a:ext>
              </a:extLst>
            </p:cNvPr>
            <p:cNvSpPr/>
            <p:nvPr/>
          </p:nvSpPr>
          <p:spPr>
            <a:xfrm>
              <a:off x="4892040" y="2926080"/>
              <a:ext cx="2948940" cy="354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EAE3D9E-1223-8045-BB3B-A274AD5C4C1B}"/>
                </a:ext>
              </a:extLst>
            </p:cNvPr>
            <p:cNvSpPr/>
            <p:nvPr/>
          </p:nvSpPr>
          <p:spPr>
            <a:xfrm>
              <a:off x="1155517" y="3289164"/>
              <a:ext cx="2067743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1D3773-E1D8-DC49-943D-A97D1B3B8A17}"/>
              </a:ext>
            </a:extLst>
          </p:cNvPr>
          <p:cNvGrpSpPr/>
          <p:nvPr/>
        </p:nvGrpSpPr>
        <p:grpSpPr>
          <a:xfrm>
            <a:off x="980708" y="3231014"/>
            <a:ext cx="7031168" cy="621053"/>
            <a:chOff x="1024019" y="3191510"/>
            <a:chExt cx="7031168" cy="62105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2F6BE63-CB3A-0D45-B43C-CA7DCC760057}"/>
                </a:ext>
              </a:extLst>
            </p:cNvPr>
            <p:cNvSpPr/>
            <p:nvPr/>
          </p:nvSpPr>
          <p:spPr>
            <a:xfrm>
              <a:off x="3307327" y="3191510"/>
              <a:ext cx="4747860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68A1B6-5A9A-C44F-A3EE-2371727EEF26}"/>
                </a:ext>
              </a:extLst>
            </p:cNvPr>
            <p:cNvSpPr/>
            <p:nvPr/>
          </p:nvSpPr>
          <p:spPr>
            <a:xfrm>
              <a:off x="1024019" y="3481093"/>
              <a:ext cx="2850751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F91BE2-FCFB-974B-AB32-D9EBF15EF397}"/>
              </a:ext>
            </a:extLst>
          </p:cNvPr>
          <p:cNvGrpSpPr/>
          <p:nvPr/>
        </p:nvGrpSpPr>
        <p:grpSpPr>
          <a:xfrm>
            <a:off x="1368478" y="3800545"/>
            <a:ext cx="6805261" cy="635018"/>
            <a:chOff x="1329936" y="3746944"/>
            <a:chExt cx="6805261" cy="6350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6AF6D1-FBC4-AB47-94B3-81E48E89E6DD}"/>
                </a:ext>
              </a:extLst>
            </p:cNvPr>
            <p:cNvSpPr/>
            <p:nvPr/>
          </p:nvSpPr>
          <p:spPr>
            <a:xfrm>
              <a:off x="4967994" y="3746944"/>
              <a:ext cx="3167203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FC896A9-F865-4444-955E-3083AEE69AF8}"/>
                </a:ext>
              </a:extLst>
            </p:cNvPr>
            <p:cNvSpPr/>
            <p:nvPr/>
          </p:nvSpPr>
          <p:spPr>
            <a:xfrm>
              <a:off x="1329936" y="4050492"/>
              <a:ext cx="4830834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5BA0616-932D-A745-B599-3C30C1595D2A}"/>
              </a:ext>
            </a:extLst>
          </p:cNvPr>
          <p:cNvSpPr/>
          <p:nvPr/>
        </p:nvSpPr>
        <p:spPr>
          <a:xfrm>
            <a:off x="6145136" y="4047542"/>
            <a:ext cx="1974426" cy="331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42FF5-17CF-1A49-9C7B-928E0FACEB2B}"/>
              </a:ext>
            </a:extLst>
          </p:cNvPr>
          <p:cNvSpPr/>
          <p:nvPr/>
        </p:nvSpPr>
        <p:spPr>
          <a:xfrm>
            <a:off x="1032157" y="3766895"/>
            <a:ext cx="4057025" cy="331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4FF2A77-5ED1-F94E-AD15-3BBE04D1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70075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10F8-9FA4-1040-B5A2-21BC3DCE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94991-6CC0-B345-AC1F-48AE72494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 testing/assessment: </a:t>
            </a:r>
          </a:p>
          <a:p>
            <a:pPr marL="342900" lvl="1" indent="0">
              <a:buNone/>
            </a:pPr>
            <a:r>
              <a:rPr lang="en-US" dirty="0"/>
              <a:t>A topic we’re [kind of] familiar with, by virtue of working in an empirical field. </a:t>
            </a:r>
          </a:p>
          <a:p>
            <a:pPr marL="342900" lvl="1" indent="0">
              <a:buNone/>
            </a:pPr>
            <a:r>
              <a:rPr lang="en-US" dirty="0"/>
              <a:t>There are holes in our understanding of these concepts and their usage. </a:t>
            </a:r>
          </a:p>
          <a:p>
            <a:endParaRPr lang="en-US" dirty="0"/>
          </a:p>
          <a:p>
            <a:r>
              <a:rPr lang="en-US" dirty="0"/>
              <a:t>Mix of new ideas and known stuff.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CD9E7-3B5E-9540-89CF-276633EF0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5444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Experiment: Example Hypotheses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D2E160C-7EB5-6B49-9DB2-A5F2E66DA854}"/>
              </a:ext>
            </a:extLst>
          </p:cNvPr>
          <p:cNvGraphicFramePr>
            <a:graphicFrameLocks/>
          </p:cNvGraphicFramePr>
          <p:nvPr/>
        </p:nvGraphicFramePr>
        <p:xfrm>
          <a:off x="5135033" y="1200150"/>
          <a:ext cx="2920154" cy="137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60077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460077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50233C-AB57-DB4D-B39A-21F7BFBAE3FB}"/>
              </a:ext>
            </a:extLst>
          </p:cNvPr>
          <p:cNvSpPr/>
          <p:nvPr/>
        </p:nvSpPr>
        <p:spPr>
          <a:xfrm>
            <a:off x="920595" y="2814320"/>
            <a:ext cx="7315835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H1*: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in the sense that </a:t>
            </a:r>
            <a:r>
              <a:rPr lang="en-US" b="1" dirty="0"/>
              <a:t>if</a:t>
            </a:r>
            <a:r>
              <a:rPr lang="en-US" dirty="0"/>
              <a:t> they were inherently </a:t>
            </a:r>
            <a:r>
              <a:rPr lang="en-US" b="1" dirty="0"/>
              <a:t>identical</a:t>
            </a:r>
            <a:r>
              <a:rPr lang="en-US" dirty="0"/>
              <a:t>, it would be highly </a:t>
            </a:r>
            <a:r>
              <a:rPr lang="en-US" b="1" dirty="0"/>
              <a:t>unlikely </a:t>
            </a:r>
            <a:r>
              <a:rPr lang="en-US" dirty="0"/>
              <a:t>to witness the observed 3.5% empirical gap.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H2*: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since with </a:t>
            </a:r>
            <a:r>
              <a:rPr lang="en-US" b="1" dirty="0"/>
              <a:t>probability</a:t>
            </a:r>
            <a:r>
              <a:rPr lang="en-US" dirty="0"/>
              <a:t> at least 95%, the inherent accuracy of Ⓐ </a:t>
            </a:r>
            <a:r>
              <a:rPr lang="en-US" b="1" dirty="0"/>
              <a:t>exceeds</a:t>
            </a:r>
            <a:r>
              <a:rPr lang="en-US" dirty="0"/>
              <a:t> that of Ⓑ by at least 𝛼%.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6AF5F-2611-3449-BA8D-0E5C48792A40}"/>
              </a:ext>
            </a:extLst>
          </p:cNvPr>
          <p:cNvSpPr/>
          <p:nvPr/>
        </p:nvSpPr>
        <p:spPr>
          <a:xfrm>
            <a:off x="726285" y="4600257"/>
            <a:ext cx="6367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* Under some statistical assumptions about sampling of the observations.</a:t>
            </a:r>
            <a:r>
              <a:rPr lang="en-US" dirty="0"/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0DE6CD-EFA5-CC49-A590-CFBD7F8D8FE4}"/>
              </a:ext>
            </a:extLst>
          </p:cNvPr>
          <p:cNvGrpSpPr/>
          <p:nvPr/>
        </p:nvGrpSpPr>
        <p:grpSpPr>
          <a:xfrm>
            <a:off x="1295400" y="2910986"/>
            <a:ext cx="6685463" cy="694554"/>
            <a:chOff x="1155517" y="2926080"/>
            <a:chExt cx="6685463" cy="6945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44414A-9D03-B54F-917E-7FE9D001CE42}"/>
                </a:ext>
              </a:extLst>
            </p:cNvPr>
            <p:cNvSpPr/>
            <p:nvPr/>
          </p:nvSpPr>
          <p:spPr>
            <a:xfrm>
              <a:off x="4892040" y="2926080"/>
              <a:ext cx="2948940" cy="354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EAE3D9E-1223-8045-BB3B-A274AD5C4C1B}"/>
                </a:ext>
              </a:extLst>
            </p:cNvPr>
            <p:cNvSpPr/>
            <p:nvPr/>
          </p:nvSpPr>
          <p:spPr>
            <a:xfrm>
              <a:off x="1155517" y="3289164"/>
              <a:ext cx="2067743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1D3773-E1D8-DC49-943D-A97D1B3B8A17}"/>
              </a:ext>
            </a:extLst>
          </p:cNvPr>
          <p:cNvGrpSpPr/>
          <p:nvPr/>
        </p:nvGrpSpPr>
        <p:grpSpPr>
          <a:xfrm>
            <a:off x="980708" y="3231014"/>
            <a:ext cx="7031168" cy="621053"/>
            <a:chOff x="1024019" y="3191510"/>
            <a:chExt cx="7031168" cy="62105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2F6BE63-CB3A-0D45-B43C-CA7DCC760057}"/>
                </a:ext>
              </a:extLst>
            </p:cNvPr>
            <p:cNvSpPr/>
            <p:nvPr/>
          </p:nvSpPr>
          <p:spPr>
            <a:xfrm>
              <a:off x="3307327" y="3191510"/>
              <a:ext cx="4747860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68A1B6-5A9A-C44F-A3EE-2371727EEF26}"/>
                </a:ext>
              </a:extLst>
            </p:cNvPr>
            <p:cNvSpPr/>
            <p:nvPr/>
          </p:nvSpPr>
          <p:spPr>
            <a:xfrm>
              <a:off x="1024019" y="3481093"/>
              <a:ext cx="2850751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F91BE2-FCFB-974B-AB32-D9EBF15EF397}"/>
              </a:ext>
            </a:extLst>
          </p:cNvPr>
          <p:cNvGrpSpPr/>
          <p:nvPr/>
        </p:nvGrpSpPr>
        <p:grpSpPr>
          <a:xfrm>
            <a:off x="1368478" y="3800545"/>
            <a:ext cx="6805261" cy="635018"/>
            <a:chOff x="1329936" y="3746944"/>
            <a:chExt cx="6805261" cy="6350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6AF6D1-FBC4-AB47-94B3-81E48E89E6DD}"/>
                </a:ext>
              </a:extLst>
            </p:cNvPr>
            <p:cNvSpPr/>
            <p:nvPr/>
          </p:nvSpPr>
          <p:spPr>
            <a:xfrm>
              <a:off x="4967994" y="3746944"/>
              <a:ext cx="3167203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FC896A9-F865-4444-955E-3083AEE69AF8}"/>
                </a:ext>
              </a:extLst>
            </p:cNvPr>
            <p:cNvSpPr/>
            <p:nvPr/>
          </p:nvSpPr>
          <p:spPr>
            <a:xfrm>
              <a:off x="1329936" y="4050492"/>
              <a:ext cx="4830834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5BA0616-932D-A745-B599-3C30C1595D2A}"/>
              </a:ext>
            </a:extLst>
          </p:cNvPr>
          <p:cNvSpPr/>
          <p:nvPr/>
        </p:nvSpPr>
        <p:spPr>
          <a:xfrm>
            <a:off x="6145136" y="4047542"/>
            <a:ext cx="1974426" cy="331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42FF5-17CF-1A49-9C7B-928E0FACEB2B}"/>
              </a:ext>
            </a:extLst>
          </p:cNvPr>
          <p:cNvSpPr/>
          <p:nvPr/>
        </p:nvSpPr>
        <p:spPr>
          <a:xfrm>
            <a:off x="1032157" y="3766895"/>
            <a:ext cx="4057025" cy="331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4FF2A77-5ED1-F94E-AD15-3BBE04D1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7410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Experiment: Example Hypotheses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D2E160C-7EB5-6B49-9DB2-A5F2E66DA854}"/>
              </a:ext>
            </a:extLst>
          </p:cNvPr>
          <p:cNvGraphicFramePr>
            <a:graphicFrameLocks/>
          </p:cNvGraphicFramePr>
          <p:nvPr/>
        </p:nvGraphicFramePr>
        <p:xfrm>
          <a:off x="5135033" y="1200150"/>
          <a:ext cx="2920154" cy="137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60077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460077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50233C-AB57-DB4D-B39A-21F7BFBAE3FB}"/>
              </a:ext>
            </a:extLst>
          </p:cNvPr>
          <p:cNvSpPr/>
          <p:nvPr/>
        </p:nvSpPr>
        <p:spPr>
          <a:xfrm>
            <a:off x="920595" y="2814320"/>
            <a:ext cx="7315835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H1*: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in the sense that </a:t>
            </a:r>
            <a:r>
              <a:rPr lang="en-US" b="1" dirty="0"/>
              <a:t>if</a:t>
            </a:r>
            <a:r>
              <a:rPr lang="en-US" dirty="0"/>
              <a:t> they were inherently </a:t>
            </a:r>
            <a:r>
              <a:rPr lang="en-US" b="1" dirty="0"/>
              <a:t>identical</a:t>
            </a:r>
            <a:r>
              <a:rPr lang="en-US" dirty="0"/>
              <a:t>, it would be highly </a:t>
            </a:r>
            <a:r>
              <a:rPr lang="en-US" b="1" dirty="0"/>
              <a:t>unlikely </a:t>
            </a:r>
            <a:r>
              <a:rPr lang="en-US" dirty="0"/>
              <a:t>to witness the observed 3.5% empirical gap.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H2*: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since with </a:t>
            </a:r>
            <a:r>
              <a:rPr lang="en-US" b="1" dirty="0"/>
              <a:t>probability</a:t>
            </a:r>
            <a:r>
              <a:rPr lang="en-US" dirty="0"/>
              <a:t> at least 95%, the inherent accuracy of Ⓐ </a:t>
            </a:r>
            <a:r>
              <a:rPr lang="en-US" b="1" dirty="0"/>
              <a:t>exceeds</a:t>
            </a:r>
            <a:r>
              <a:rPr lang="en-US" dirty="0"/>
              <a:t> that of Ⓑ by at least 𝛼%.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6AF5F-2611-3449-BA8D-0E5C48792A40}"/>
              </a:ext>
            </a:extLst>
          </p:cNvPr>
          <p:cNvSpPr/>
          <p:nvPr/>
        </p:nvSpPr>
        <p:spPr>
          <a:xfrm>
            <a:off x="726285" y="4600257"/>
            <a:ext cx="6367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* Under some statistical assumptions about sampling of the observations.</a:t>
            </a:r>
            <a:r>
              <a:rPr lang="en-US" dirty="0"/>
              <a:t>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1D3773-E1D8-DC49-943D-A97D1B3B8A17}"/>
              </a:ext>
            </a:extLst>
          </p:cNvPr>
          <p:cNvGrpSpPr/>
          <p:nvPr/>
        </p:nvGrpSpPr>
        <p:grpSpPr>
          <a:xfrm>
            <a:off x="980708" y="3231014"/>
            <a:ext cx="7031168" cy="621053"/>
            <a:chOff x="1024019" y="3191510"/>
            <a:chExt cx="7031168" cy="62105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2F6BE63-CB3A-0D45-B43C-CA7DCC760057}"/>
                </a:ext>
              </a:extLst>
            </p:cNvPr>
            <p:cNvSpPr/>
            <p:nvPr/>
          </p:nvSpPr>
          <p:spPr>
            <a:xfrm>
              <a:off x="3307327" y="3191510"/>
              <a:ext cx="4747860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68A1B6-5A9A-C44F-A3EE-2371727EEF26}"/>
                </a:ext>
              </a:extLst>
            </p:cNvPr>
            <p:cNvSpPr/>
            <p:nvPr/>
          </p:nvSpPr>
          <p:spPr>
            <a:xfrm>
              <a:off x="1024019" y="3481093"/>
              <a:ext cx="2850751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F91BE2-FCFB-974B-AB32-D9EBF15EF397}"/>
              </a:ext>
            </a:extLst>
          </p:cNvPr>
          <p:cNvGrpSpPr/>
          <p:nvPr/>
        </p:nvGrpSpPr>
        <p:grpSpPr>
          <a:xfrm>
            <a:off x="1368478" y="3800545"/>
            <a:ext cx="6805261" cy="635018"/>
            <a:chOff x="1329936" y="3746944"/>
            <a:chExt cx="6805261" cy="6350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6AF6D1-FBC4-AB47-94B3-81E48E89E6DD}"/>
                </a:ext>
              </a:extLst>
            </p:cNvPr>
            <p:cNvSpPr/>
            <p:nvPr/>
          </p:nvSpPr>
          <p:spPr>
            <a:xfrm>
              <a:off x="4967994" y="3746944"/>
              <a:ext cx="3167203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FC896A9-F865-4444-955E-3083AEE69AF8}"/>
                </a:ext>
              </a:extLst>
            </p:cNvPr>
            <p:cNvSpPr/>
            <p:nvPr/>
          </p:nvSpPr>
          <p:spPr>
            <a:xfrm>
              <a:off x="1329936" y="4050492"/>
              <a:ext cx="4830834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5BA0616-932D-A745-B599-3C30C1595D2A}"/>
              </a:ext>
            </a:extLst>
          </p:cNvPr>
          <p:cNvSpPr/>
          <p:nvPr/>
        </p:nvSpPr>
        <p:spPr>
          <a:xfrm>
            <a:off x="6145136" y="4047542"/>
            <a:ext cx="1974426" cy="331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42FF5-17CF-1A49-9C7B-928E0FACEB2B}"/>
              </a:ext>
            </a:extLst>
          </p:cNvPr>
          <p:cNvSpPr/>
          <p:nvPr/>
        </p:nvSpPr>
        <p:spPr>
          <a:xfrm>
            <a:off x="1032157" y="3766895"/>
            <a:ext cx="4057025" cy="331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4FF2A77-5ED1-F94E-AD15-3BBE04D1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4032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Experiment: Example Hypotheses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D2E160C-7EB5-6B49-9DB2-A5F2E66DA854}"/>
              </a:ext>
            </a:extLst>
          </p:cNvPr>
          <p:cNvGraphicFramePr>
            <a:graphicFrameLocks/>
          </p:cNvGraphicFramePr>
          <p:nvPr/>
        </p:nvGraphicFramePr>
        <p:xfrm>
          <a:off x="5135033" y="1200150"/>
          <a:ext cx="2920154" cy="137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60077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460077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50233C-AB57-DB4D-B39A-21F7BFBAE3FB}"/>
              </a:ext>
            </a:extLst>
          </p:cNvPr>
          <p:cNvSpPr/>
          <p:nvPr/>
        </p:nvSpPr>
        <p:spPr>
          <a:xfrm>
            <a:off x="920595" y="2814320"/>
            <a:ext cx="7315835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H1*: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in the sense that </a:t>
            </a:r>
            <a:r>
              <a:rPr lang="en-US" b="1" dirty="0"/>
              <a:t>if</a:t>
            </a:r>
            <a:r>
              <a:rPr lang="en-US" dirty="0"/>
              <a:t> they were inherently </a:t>
            </a:r>
            <a:r>
              <a:rPr lang="en-US" b="1" dirty="0"/>
              <a:t>identical</a:t>
            </a:r>
            <a:r>
              <a:rPr lang="en-US" dirty="0"/>
              <a:t>, it would be highly </a:t>
            </a:r>
            <a:r>
              <a:rPr lang="en-US" b="1" dirty="0"/>
              <a:t>unlikely </a:t>
            </a:r>
            <a:r>
              <a:rPr lang="en-US" dirty="0"/>
              <a:t>to witness the observed 3.5% empirical gap.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H2*: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since with </a:t>
            </a:r>
            <a:r>
              <a:rPr lang="en-US" b="1" dirty="0"/>
              <a:t>probability</a:t>
            </a:r>
            <a:r>
              <a:rPr lang="en-US" dirty="0"/>
              <a:t> at least 95%, the inherent accuracy of Ⓐ </a:t>
            </a:r>
            <a:r>
              <a:rPr lang="en-US" b="1" dirty="0"/>
              <a:t>exceeds</a:t>
            </a:r>
            <a:r>
              <a:rPr lang="en-US" dirty="0"/>
              <a:t> that of Ⓑ by at least 𝛼%.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6AF5F-2611-3449-BA8D-0E5C48792A40}"/>
              </a:ext>
            </a:extLst>
          </p:cNvPr>
          <p:cNvSpPr/>
          <p:nvPr/>
        </p:nvSpPr>
        <p:spPr>
          <a:xfrm>
            <a:off x="726285" y="4600257"/>
            <a:ext cx="6367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* Under some statistical assumptions about sampling of the observations.</a:t>
            </a:r>
            <a:r>
              <a:rPr lang="en-US" dirty="0"/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F91BE2-FCFB-974B-AB32-D9EBF15EF397}"/>
              </a:ext>
            </a:extLst>
          </p:cNvPr>
          <p:cNvGrpSpPr/>
          <p:nvPr/>
        </p:nvGrpSpPr>
        <p:grpSpPr>
          <a:xfrm>
            <a:off x="1368478" y="3800545"/>
            <a:ext cx="6805261" cy="635018"/>
            <a:chOff x="1329936" y="3746944"/>
            <a:chExt cx="6805261" cy="6350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6AF6D1-FBC4-AB47-94B3-81E48E89E6DD}"/>
                </a:ext>
              </a:extLst>
            </p:cNvPr>
            <p:cNvSpPr/>
            <p:nvPr/>
          </p:nvSpPr>
          <p:spPr>
            <a:xfrm>
              <a:off x="4967994" y="3746944"/>
              <a:ext cx="3167203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FC896A9-F865-4444-955E-3083AEE69AF8}"/>
                </a:ext>
              </a:extLst>
            </p:cNvPr>
            <p:cNvSpPr/>
            <p:nvPr/>
          </p:nvSpPr>
          <p:spPr>
            <a:xfrm>
              <a:off x="1329936" y="4050492"/>
              <a:ext cx="4830834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5BA0616-932D-A745-B599-3C30C1595D2A}"/>
              </a:ext>
            </a:extLst>
          </p:cNvPr>
          <p:cNvSpPr/>
          <p:nvPr/>
        </p:nvSpPr>
        <p:spPr>
          <a:xfrm>
            <a:off x="6145136" y="4047542"/>
            <a:ext cx="1974426" cy="331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42FF5-17CF-1A49-9C7B-928E0FACEB2B}"/>
              </a:ext>
            </a:extLst>
          </p:cNvPr>
          <p:cNvSpPr/>
          <p:nvPr/>
        </p:nvSpPr>
        <p:spPr>
          <a:xfrm>
            <a:off x="1032157" y="3766895"/>
            <a:ext cx="4057025" cy="331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4FF2A77-5ED1-F94E-AD15-3BBE04D1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2370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Experiment: Example Hypotheses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D2E160C-7EB5-6B49-9DB2-A5F2E66DA854}"/>
              </a:ext>
            </a:extLst>
          </p:cNvPr>
          <p:cNvGraphicFramePr>
            <a:graphicFrameLocks/>
          </p:cNvGraphicFramePr>
          <p:nvPr/>
        </p:nvGraphicFramePr>
        <p:xfrm>
          <a:off x="5135033" y="1200150"/>
          <a:ext cx="2920154" cy="137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60077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460077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50233C-AB57-DB4D-B39A-21F7BFBAE3FB}"/>
              </a:ext>
            </a:extLst>
          </p:cNvPr>
          <p:cNvSpPr/>
          <p:nvPr/>
        </p:nvSpPr>
        <p:spPr>
          <a:xfrm>
            <a:off x="920595" y="2814320"/>
            <a:ext cx="7315835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H1*: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in the sense that </a:t>
            </a:r>
            <a:r>
              <a:rPr lang="en-US" b="1" dirty="0"/>
              <a:t>if</a:t>
            </a:r>
            <a:r>
              <a:rPr lang="en-US" dirty="0"/>
              <a:t> they were inherently </a:t>
            </a:r>
            <a:r>
              <a:rPr lang="en-US" b="1" dirty="0"/>
              <a:t>identical</a:t>
            </a:r>
            <a:r>
              <a:rPr lang="en-US" dirty="0"/>
              <a:t>, it would be highly </a:t>
            </a:r>
            <a:r>
              <a:rPr lang="en-US" b="1" dirty="0"/>
              <a:t>unlikely </a:t>
            </a:r>
            <a:r>
              <a:rPr lang="en-US" dirty="0"/>
              <a:t>to witness the observed 3.5% empirical gap.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H2*: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since with </a:t>
            </a:r>
            <a:r>
              <a:rPr lang="en-US" b="1" dirty="0"/>
              <a:t>probability</a:t>
            </a:r>
            <a:r>
              <a:rPr lang="en-US" dirty="0"/>
              <a:t> at least 95%, the inherent accuracy of Ⓐ </a:t>
            </a:r>
            <a:r>
              <a:rPr lang="en-US" b="1" dirty="0"/>
              <a:t>exceeds</a:t>
            </a:r>
            <a:r>
              <a:rPr lang="en-US" dirty="0"/>
              <a:t> that of Ⓑ by at least 𝛼%.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6AF5F-2611-3449-BA8D-0E5C48792A40}"/>
              </a:ext>
            </a:extLst>
          </p:cNvPr>
          <p:cNvSpPr/>
          <p:nvPr/>
        </p:nvSpPr>
        <p:spPr>
          <a:xfrm>
            <a:off x="726285" y="4600257"/>
            <a:ext cx="6367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* Under some statistical assumptions about sampling of the observations.</a:t>
            </a:r>
            <a:r>
              <a:rPr lang="en-US" dirty="0"/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F91BE2-FCFB-974B-AB32-D9EBF15EF397}"/>
              </a:ext>
            </a:extLst>
          </p:cNvPr>
          <p:cNvGrpSpPr/>
          <p:nvPr/>
        </p:nvGrpSpPr>
        <p:grpSpPr>
          <a:xfrm>
            <a:off x="1368478" y="3800545"/>
            <a:ext cx="6805261" cy="635018"/>
            <a:chOff x="1329936" y="3746944"/>
            <a:chExt cx="6805261" cy="6350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6AF6D1-FBC4-AB47-94B3-81E48E89E6DD}"/>
                </a:ext>
              </a:extLst>
            </p:cNvPr>
            <p:cNvSpPr/>
            <p:nvPr/>
          </p:nvSpPr>
          <p:spPr>
            <a:xfrm>
              <a:off x="4967994" y="3746944"/>
              <a:ext cx="3167203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FC896A9-F865-4444-955E-3083AEE69AF8}"/>
                </a:ext>
              </a:extLst>
            </p:cNvPr>
            <p:cNvSpPr/>
            <p:nvPr/>
          </p:nvSpPr>
          <p:spPr>
            <a:xfrm>
              <a:off x="1329936" y="4050492"/>
              <a:ext cx="4830834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5BA0616-932D-A745-B599-3C30C1595D2A}"/>
              </a:ext>
            </a:extLst>
          </p:cNvPr>
          <p:cNvSpPr/>
          <p:nvPr/>
        </p:nvSpPr>
        <p:spPr>
          <a:xfrm>
            <a:off x="6145136" y="4047542"/>
            <a:ext cx="1974426" cy="331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4FF2A77-5ED1-F94E-AD15-3BBE04D1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7414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Experiment: Example Hypotheses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D2E160C-7EB5-6B49-9DB2-A5F2E66DA854}"/>
              </a:ext>
            </a:extLst>
          </p:cNvPr>
          <p:cNvGraphicFramePr>
            <a:graphicFrameLocks/>
          </p:cNvGraphicFramePr>
          <p:nvPr/>
        </p:nvGraphicFramePr>
        <p:xfrm>
          <a:off x="5135033" y="1200150"/>
          <a:ext cx="2920154" cy="137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60077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460077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50233C-AB57-DB4D-B39A-21F7BFBAE3FB}"/>
              </a:ext>
            </a:extLst>
          </p:cNvPr>
          <p:cNvSpPr/>
          <p:nvPr/>
        </p:nvSpPr>
        <p:spPr>
          <a:xfrm>
            <a:off x="920595" y="2814320"/>
            <a:ext cx="7315835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H1*: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in the sense that </a:t>
            </a:r>
            <a:r>
              <a:rPr lang="en-US" b="1" dirty="0"/>
              <a:t>if</a:t>
            </a:r>
            <a:r>
              <a:rPr lang="en-US" dirty="0"/>
              <a:t> they were inherently </a:t>
            </a:r>
            <a:r>
              <a:rPr lang="en-US" b="1" dirty="0"/>
              <a:t>identical</a:t>
            </a:r>
            <a:r>
              <a:rPr lang="en-US" dirty="0"/>
              <a:t>, it would be highly </a:t>
            </a:r>
            <a:r>
              <a:rPr lang="en-US" b="1" dirty="0"/>
              <a:t>unlikely </a:t>
            </a:r>
            <a:r>
              <a:rPr lang="en-US" dirty="0"/>
              <a:t>to witness the observed 3.5% empirical gap.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H2*: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since with </a:t>
            </a:r>
            <a:r>
              <a:rPr lang="en-US" b="1" dirty="0"/>
              <a:t>probability</a:t>
            </a:r>
            <a:r>
              <a:rPr lang="en-US" dirty="0"/>
              <a:t> at least 95%, the inherent accuracy of Ⓐ </a:t>
            </a:r>
            <a:r>
              <a:rPr lang="en-US" b="1" dirty="0"/>
              <a:t>exceeds</a:t>
            </a:r>
            <a:r>
              <a:rPr lang="en-US" dirty="0"/>
              <a:t> that of Ⓑ by at least 𝛼%.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6AF5F-2611-3449-BA8D-0E5C48792A40}"/>
              </a:ext>
            </a:extLst>
          </p:cNvPr>
          <p:cNvSpPr/>
          <p:nvPr/>
        </p:nvSpPr>
        <p:spPr>
          <a:xfrm>
            <a:off x="726285" y="4600257"/>
            <a:ext cx="6367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* Under some statistical assumptions about sampling of the observations.</a:t>
            </a:r>
            <a:r>
              <a:rPr lang="en-US" dirty="0"/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BA0616-932D-A745-B599-3C30C1595D2A}"/>
              </a:ext>
            </a:extLst>
          </p:cNvPr>
          <p:cNvSpPr/>
          <p:nvPr/>
        </p:nvSpPr>
        <p:spPr>
          <a:xfrm>
            <a:off x="6145136" y="4047542"/>
            <a:ext cx="1974426" cy="331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4FF2A77-5ED1-F94E-AD15-3BBE04D1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5561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Experiment: Example Hypotheses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D2E160C-7EB5-6B49-9DB2-A5F2E66DA854}"/>
              </a:ext>
            </a:extLst>
          </p:cNvPr>
          <p:cNvGraphicFramePr>
            <a:graphicFrameLocks/>
          </p:cNvGraphicFramePr>
          <p:nvPr/>
        </p:nvGraphicFramePr>
        <p:xfrm>
          <a:off x="5135033" y="1200150"/>
          <a:ext cx="2920154" cy="137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60077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460077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50233C-AB57-DB4D-B39A-21F7BFBAE3FB}"/>
              </a:ext>
            </a:extLst>
          </p:cNvPr>
          <p:cNvSpPr/>
          <p:nvPr/>
        </p:nvSpPr>
        <p:spPr>
          <a:xfrm>
            <a:off x="920595" y="2814320"/>
            <a:ext cx="7315835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H1*: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in the sense that </a:t>
            </a:r>
            <a:r>
              <a:rPr lang="en-US" b="1" dirty="0"/>
              <a:t>if</a:t>
            </a:r>
            <a:r>
              <a:rPr lang="en-US" dirty="0"/>
              <a:t> they were inherently </a:t>
            </a:r>
            <a:r>
              <a:rPr lang="en-US" b="1" dirty="0"/>
              <a:t>identical</a:t>
            </a:r>
            <a:r>
              <a:rPr lang="en-US" dirty="0"/>
              <a:t>, it would be highly </a:t>
            </a:r>
            <a:r>
              <a:rPr lang="en-US" b="1" dirty="0"/>
              <a:t>unlikely </a:t>
            </a:r>
            <a:r>
              <a:rPr lang="en-US" dirty="0"/>
              <a:t>to witness the observed 3.5% empirical gap.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H2*: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since with </a:t>
            </a:r>
            <a:r>
              <a:rPr lang="en-US" b="1" dirty="0"/>
              <a:t>probability</a:t>
            </a:r>
            <a:r>
              <a:rPr lang="en-US" dirty="0"/>
              <a:t> at least 95%, the inherent accuracy of Ⓐ </a:t>
            </a:r>
            <a:r>
              <a:rPr lang="en-US" b="1" dirty="0"/>
              <a:t>exceeds</a:t>
            </a:r>
            <a:r>
              <a:rPr lang="en-US" dirty="0"/>
              <a:t> that of Ⓑ by at least 𝛼%.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6AF5F-2611-3449-BA8D-0E5C48792A40}"/>
              </a:ext>
            </a:extLst>
          </p:cNvPr>
          <p:cNvSpPr/>
          <p:nvPr/>
        </p:nvSpPr>
        <p:spPr>
          <a:xfrm>
            <a:off x="726285" y="4600257"/>
            <a:ext cx="6367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* Under some statistical assumptions about sampling of the observations.</a:t>
            </a:r>
            <a:r>
              <a:rPr lang="en-US" dirty="0"/>
              <a:t> 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4FF2A77-5ED1-F94E-AD15-3BBE04D1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5743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Experiment: Example Hypotheses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D2E160C-7EB5-6B49-9DB2-A5F2E66DA854}"/>
              </a:ext>
            </a:extLst>
          </p:cNvPr>
          <p:cNvGraphicFramePr>
            <a:graphicFrameLocks/>
          </p:cNvGraphicFramePr>
          <p:nvPr/>
        </p:nvGraphicFramePr>
        <p:xfrm>
          <a:off x="5135033" y="1200150"/>
          <a:ext cx="2920154" cy="137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60077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460077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50233C-AB57-DB4D-B39A-21F7BFBAE3FB}"/>
              </a:ext>
            </a:extLst>
          </p:cNvPr>
          <p:cNvSpPr/>
          <p:nvPr/>
        </p:nvSpPr>
        <p:spPr>
          <a:xfrm>
            <a:off x="920595" y="2814320"/>
            <a:ext cx="7315835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H1*: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in the sense that </a:t>
            </a:r>
            <a:r>
              <a:rPr lang="en-US" b="1" dirty="0"/>
              <a:t>if</a:t>
            </a:r>
            <a:r>
              <a:rPr lang="en-US" dirty="0"/>
              <a:t> they were inherently </a:t>
            </a:r>
            <a:r>
              <a:rPr lang="en-US" b="1" dirty="0"/>
              <a:t>identical</a:t>
            </a:r>
            <a:r>
              <a:rPr lang="en-US" dirty="0"/>
              <a:t>, it would be highly </a:t>
            </a:r>
            <a:r>
              <a:rPr lang="en-US" b="1" dirty="0"/>
              <a:t>unlikely </a:t>
            </a:r>
            <a:r>
              <a:rPr lang="en-US" dirty="0"/>
              <a:t>to witness the observed 3.5% empirical gap.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H2*: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since with </a:t>
            </a:r>
            <a:r>
              <a:rPr lang="en-US" b="1" dirty="0"/>
              <a:t>probability</a:t>
            </a:r>
            <a:r>
              <a:rPr lang="en-US" dirty="0"/>
              <a:t> at least 95%, the inherent accuracy of Ⓐ </a:t>
            </a:r>
            <a:r>
              <a:rPr lang="en-US" b="1" dirty="0"/>
              <a:t>exceeds</a:t>
            </a:r>
            <a:r>
              <a:rPr lang="en-US" dirty="0"/>
              <a:t> that of Ⓑ by at least 𝛼%.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6AF5F-2611-3449-BA8D-0E5C48792A40}"/>
              </a:ext>
            </a:extLst>
          </p:cNvPr>
          <p:cNvSpPr/>
          <p:nvPr/>
        </p:nvSpPr>
        <p:spPr>
          <a:xfrm>
            <a:off x="726285" y="4600257"/>
            <a:ext cx="6367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* Under some statistical assumptions about sampling of the observations.</a:t>
            </a:r>
            <a:r>
              <a:rPr lang="en-US" dirty="0"/>
              <a:t>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5C78892-07F4-894B-8F47-2D00447764EE}"/>
              </a:ext>
            </a:extLst>
          </p:cNvPr>
          <p:cNvSpPr/>
          <p:nvPr/>
        </p:nvSpPr>
        <p:spPr>
          <a:xfrm>
            <a:off x="785352" y="1308350"/>
            <a:ext cx="338328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Spoiler Alert: </a:t>
            </a:r>
            <a:br>
              <a:rPr lang="en-US" b="1" dirty="0"/>
            </a:br>
            <a:br>
              <a:rPr lang="en-US" b="1" dirty="0"/>
            </a:br>
            <a:endParaRPr lang="en-US" i="1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4FF2A77-5ED1-F94E-AD15-3BBE04D1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1589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Experiment: Example Hypotheses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D2E160C-7EB5-6B49-9DB2-A5F2E66DA854}"/>
              </a:ext>
            </a:extLst>
          </p:cNvPr>
          <p:cNvGraphicFramePr>
            <a:graphicFrameLocks/>
          </p:cNvGraphicFramePr>
          <p:nvPr/>
        </p:nvGraphicFramePr>
        <p:xfrm>
          <a:off x="5135033" y="1200150"/>
          <a:ext cx="2920154" cy="137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60077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460077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50233C-AB57-DB4D-B39A-21F7BFBAE3FB}"/>
              </a:ext>
            </a:extLst>
          </p:cNvPr>
          <p:cNvSpPr/>
          <p:nvPr/>
        </p:nvSpPr>
        <p:spPr>
          <a:xfrm>
            <a:off x="920595" y="2814320"/>
            <a:ext cx="7315835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H1*: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in the sense that </a:t>
            </a:r>
            <a:r>
              <a:rPr lang="en-US" b="1" dirty="0"/>
              <a:t>if</a:t>
            </a:r>
            <a:r>
              <a:rPr lang="en-US" dirty="0"/>
              <a:t> they were inherently </a:t>
            </a:r>
            <a:r>
              <a:rPr lang="en-US" b="1" dirty="0"/>
              <a:t>identical</a:t>
            </a:r>
            <a:r>
              <a:rPr lang="en-US" dirty="0"/>
              <a:t>, it would be highly </a:t>
            </a:r>
            <a:r>
              <a:rPr lang="en-US" b="1" dirty="0"/>
              <a:t>unlikely </a:t>
            </a:r>
            <a:r>
              <a:rPr lang="en-US" dirty="0"/>
              <a:t>to witness the observed 3.5% empirical gap.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H2*: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since with </a:t>
            </a:r>
            <a:r>
              <a:rPr lang="en-US" b="1" dirty="0"/>
              <a:t>probability</a:t>
            </a:r>
            <a:r>
              <a:rPr lang="en-US" dirty="0"/>
              <a:t> at least 95%, the inherent accuracy of Ⓐ </a:t>
            </a:r>
            <a:r>
              <a:rPr lang="en-US" b="1" dirty="0"/>
              <a:t>exceeds</a:t>
            </a:r>
            <a:r>
              <a:rPr lang="en-US" dirty="0"/>
              <a:t> that of Ⓑ by at least 𝛼%.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6AF5F-2611-3449-BA8D-0E5C48792A40}"/>
              </a:ext>
            </a:extLst>
          </p:cNvPr>
          <p:cNvSpPr/>
          <p:nvPr/>
        </p:nvSpPr>
        <p:spPr>
          <a:xfrm>
            <a:off x="726285" y="4600257"/>
            <a:ext cx="6367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* Under some statistical assumptions about sampling of the observations.</a:t>
            </a:r>
            <a:r>
              <a:rPr lang="en-US" dirty="0"/>
              <a:t>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5C78892-07F4-894B-8F47-2D00447764EE}"/>
              </a:ext>
            </a:extLst>
          </p:cNvPr>
          <p:cNvSpPr/>
          <p:nvPr/>
        </p:nvSpPr>
        <p:spPr>
          <a:xfrm>
            <a:off x="785352" y="1308350"/>
            <a:ext cx="338328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Spoiler Alert: </a:t>
            </a:r>
            <a:br>
              <a:rPr lang="en-US" b="1" dirty="0"/>
            </a:br>
            <a:br>
              <a:rPr lang="en-US" b="1" dirty="0"/>
            </a:br>
            <a:endParaRPr lang="en-US" i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2EDBE7-3552-8549-B4A4-64B088F919BF}"/>
              </a:ext>
            </a:extLst>
          </p:cNvPr>
          <p:cNvSpPr/>
          <p:nvPr/>
        </p:nvSpPr>
        <p:spPr>
          <a:xfrm>
            <a:off x="727832" y="1723539"/>
            <a:ext cx="3463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Almost everyone uses </a:t>
            </a:r>
            <a:r>
              <a:rPr lang="en-US" b="1" i="1" dirty="0">
                <a:solidFill>
                  <a:schemeClr val="bg1"/>
                </a:solidFill>
              </a:rPr>
              <a:t>H1</a:t>
            </a:r>
            <a:r>
              <a:rPr lang="en-US" i="1" dirty="0">
                <a:solidFill>
                  <a:schemeClr val="bg1"/>
                </a:solidFill>
              </a:rPr>
              <a:t>, even though it is harder to interpret. </a:t>
            </a:r>
            <a:r>
              <a:rPr lang="en-US" i="1" u="sng" dirty="0">
                <a:solidFill>
                  <a:schemeClr val="bg1"/>
                </a:solidFill>
              </a:rPr>
              <a:t> 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4FF2A77-5ED1-F94E-AD15-3BBE04D1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3154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73AD-5810-0F41-92E9-3FC01EC2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AI Experiment: Example Hypotheses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D2E160C-7EB5-6B49-9DB2-A5F2E66DA854}"/>
              </a:ext>
            </a:extLst>
          </p:cNvPr>
          <p:cNvGraphicFramePr>
            <a:graphicFrameLocks/>
          </p:cNvGraphicFramePr>
          <p:nvPr/>
        </p:nvGraphicFramePr>
        <p:xfrm>
          <a:off x="5135033" y="1200150"/>
          <a:ext cx="2920154" cy="137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60077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460077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50233C-AB57-DB4D-B39A-21F7BFBAE3FB}"/>
              </a:ext>
            </a:extLst>
          </p:cNvPr>
          <p:cNvSpPr/>
          <p:nvPr/>
        </p:nvSpPr>
        <p:spPr>
          <a:xfrm>
            <a:off x="920595" y="2814320"/>
            <a:ext cx="7315835" cy="1676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H1*: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in the sense that </a:t>
            </a:r>
            <a:r>
              <a:rPr lang="en-US" b="1" dirty="0"/>
              <a:t>if</a:t>
            </a:r>
            <a:r>
              <a:rPr lang="en-US" dirty="0"/>
              <a:t> they were inherently </a:t>
            </a:r>
            <a:r>
              <a:rPr lang="en-US" b="1" dirty="0"/>
              <a:t>identical</a:t>
            </a:r>
            <a:r>
              <a:rPr lang="en-US" dirty="0"/>
              <a:t>, it would be highly </a:t>
            </a:r>
            <a:r>
              <a:rPr lang="en-US" b="1" dirty="0"/>
              <a:t>unlikely </a:t>
            </a:r>
            <a:r>
              <a:rPr lang="en-US" dirty="0"/>
              <a:t>to witness the observed 3.5% empirical gap.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H2*:</a:t>
            </a:r>
            <a:r>
              <a:rPr lang="en-US" dirty="0"/>
              <a:t> Ⓐ and Ⓑ are </a:t>
            </a:r>
            <a:r>
              <a:rPr lang="en-US" b="1" dirty="0"/>
              <a:t>inherently different</a:t>
            </a:r>
            <a:r>
              <a:rPr lang="en-US" dirty="0"/>
              <a:t>, since with </a:t>
            </a:r>
            <a:r>
              <a:rPr lang="en-US" b="1" dirty="0"/>
              <a:t>probability</a:t>
            </a:r>
            <a:r>
              <a:rPr lang="en-US" dirty="0"/>
              <a:t> at least 95%, the inherent accuracy of Ⓐ </a:t>
            </a:r>
            <a:r>
              <a:rPr lang="en-US" b="1" dirty="0"/>
              <a:t>exceeds</a:t>
            </a:r>
            <a:r>
              <a:rPr lang="en-US" dirty="0"/>
              <a:t> that of Ⓑ by at least 𝛼%.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FE77543-ACDF-8440-ADE6-EBD05FB13C87}"/>
              </a:ext>
            </a:extLst>
          </p:cNvPr>
          <p:cNvSpPr/>
          <p:nvPr/>
        </p:nvSpPr>
        <p:spPr>
          <a:xfrm>
            <a:off x="7380452" y="4664590"/>
            <a:ext cx="1685906" cy="263526"/>
          </a:xfrm>
          <a:prstGeom prst="wedgeRoundRectCallout">
            <a:avLst>
              <a:gd name="adj1" fmla="val -26000"/>
              <a:gd name="adj2" fmla="val -96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 many more . . 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C6AF5F-2611-3449-BA8D-0E5C48792A40}"/>
              </a:ext>
            </a:extLst>
          </p:cNvPr>
          <p:cNvSpPr/>
          <p:nvPr/>
        </p:nvSpPr>
        <p:spPr>
          <a:xfrm>
            <a:off x="726285" y="4600257"/>
            <a:ext cx="6367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* Under some statistical assumptions about sampling of the observations.</a:t>
            </a:r>
            <a:r>
              <a:rPr lang="en-US" dirty="0"/>
              <a:t>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5C78892-07F4-894B-8F47-2D00447764EE}"/>
              </a:ext>
            </a:extLst>
          </p:cNvPr>
          <p:cNvSpPr/>
          <p:nvPr/>
        </p:nvSpPr>
        <p:spPr>
          <a:xfrm>
            <a:off x="785352" y="1308350"/>
            <a:ext cx="338328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Spoiler Alert: </a:t>
            </a:r>
            <a:br>
              <a:rPr lang="en-US" b="1" dirty="0"/>
            </a:br>
            <a:br>
              <a:rPr lang="en-US" b="1" dirty="0"/>
            </a:br>
            <a:endParaRPr lang="en-US" i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2EDBE7-3552-8549-B4A4-64B088F919BF}"/>
              </a:ext>
            </a:extLst>
          </p:cNvPr>
          <p:cNvSpPr/>
          <p:nvPr/>
        </p:nvSpPr>
        <p:spPr>
          <a:xfrm>
            <a:off x="727832" y="1723539"/>
            <a:ext cx="3463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Almost everyone uses </a:t>
            </a:r>
            <a:r>
              <a:rPr lang="en-US" b="1" i="1" dirty="0">
                <a:solidFill>
                  <a:schemeClr val="bg1"/>
                </a:solidFill>
              </a:rPr>
              <a:t>H1</a:t>
            </a:r>
            <a:r>
              <a:rPr lang="en-US" i="1" dirty="0">
                <a:solidFill>
                  <a:schemeClr val="bg1"/>
                </a:solidFill>
              </a:rPr>
              <a:t>, even though it is harder to interpret. </a:t>
            </a:r>
            <a:r>
              <a:rPr lang="en-US" i="1" u="sng" dirty="0">
                <a:solidFill>
                  <a:schemeClr val="bg1"/>
                </a:solidFill>
              </a:rPr>
              <a:t> 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4FF2A77-5ED1-F94E-AD15-3BBE04D1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9036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9879B-F4D1-AC4F-AEDF-E1222C724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928639"/>
            <a:ext cx="7886700" cy="70408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Observation 1:</a:t>
            </a:r>
            <a:r>
              <a:rPr lang="en-US" dirty="0"/>
              <a:t> There are </a:t>
            </a:r>
            <a:r>
              <a:rPr lang="en-US" b="1" dirty="0"/>
              <a:t>many different hypotheses </a:t>
            </a:r>
            <a:r>
              <a:rPr lang="en-US" dirty="0"/>
              <a:t>that could address a </a:t>
            </a:r>
            <a:r>
              <a:rPr lang="en-US" b="1" dirty="0"/>
              <a:t>single research question</a:t>
            </a:r>
            <a:r>
              <a:rPr lang="en-US" dirty="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E39479-E243-7A46-9864-38D60C1F2B18}"/>
              </a:ext>
            </a:extLst>
          </p:cNvPr>
          <p:cNvSpPr/>
          <p:nvPr/>
        </p:nvSpPr>
        <p:spPr>
          <a:xfrm>
            <a:off x="6197780" y="1524897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Question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12CDF1-8F02-3946-8333-F906EACAAB9F}"/>
              </a:ext>
            </a:extLst>
          </p:cNvPr>
          <p:cNvSpPr/>
          <p:nvPr/>
        </p:nvSpPr>
        <p:spPr>
          <a:xfrm>
            <a:off x="3582675" y="1524897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Hypothesis-1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3D6ED9-CA80-4540-B391-48FC8980C0E7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5551432" y="1733790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C37E25B0-8BE4-594E-9FBB-FB5394B18E61}"/>
              </a:ext>
            </a:extLst>
          </p:cNvPr>
          <p:cNvGrpSpPr/>
          <p:nvPr/>
        </p:nvGrpSpPr>
        <p:grpSpPr>
          <a:xfrm>
            <a:off x="3582674" y="1897179"/>
            <a:ext cx="2573721" cy="716087"/>
            <a:chOff x="3582674" y="1897179"/>
            <a:chExt cx="2573721" cy="71608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7D07B7-42F9-A044-B7C5-B9E5BEF94210}"/>
                </a:ext>
              </a:extLst>
            </p:cNvPr>
            <p:cNvSpPr/>
            <p:nvPr/>
          </p:nvSpPr>
          <p:spPr>
            <a:xfrm>
              <a:off x="3582674" y="2195480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Hypothesis-2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CF0390E-459B-5C4F-BFAC-7E1E60A31E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1431" y="1897179"/>
              <a:ext cx="604964" cy="542709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0F958E-EF9B-C547-B6D0-FE9BD33ADA60}"/>
              </a:ext>
            </a:extLst>
          </p:cNvPr>
          <p:cNvGrpSpPr/>
          <p:nvPr/>
        </p:nvGrpSpPr>
        <p:grpSpPr>
          <a:xfrm>
            <a:off x="3582674" y="2032092"/>
            <a:ext cx="2625001" cy="1251756"/>
            <a:chOff x="3582674" y="2032092"/>
            <a:chExt cx="2625001" cy="125175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110D2C-3F01-D041-9B5D-E6671A752225}"/>
                </a:ext>
              </a:extLst>
            </p:cNvPr>
            <p:cNvSpPr/>
            <p:nvPr/>
          </p:nvSpPr>
          <p:spPr>
            <a:xfrm>
              <a:off x="3582674" y="2866062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Hypothesis-3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927DA72-CB56-A34B-9568-4B91CD8B1DA2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V="1">
              <a:off x="5551431" y="2032092"/>
              <a:ext cx="656244" cy="1042863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6C3CD3D-98BD-294B-8941-73F57C25F2F7}"/>
              </a:ext>
            </a:extLst>
          </p:cNvPr>
          <p:cNvSpPr/>
          <p:nvPr/>
        </p:nvSpPr>
        <p:spPr>
          <a:xfrm rot="5400000">
            <a:off x="4402481" y="3316113"/>
            <a:ext cx="5741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5C37DC7-2BE6-EA4C-B8F7-019C614FB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757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0CC6-6CAE-A945-8288-58851A76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Cycle of Empirical Research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B4B3CB9-3CFF-CD47-83F2-15B3311A0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80120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C21BE-7E9E-D94D-B0F0-3BE2D3AF4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vs Statistical Techniques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E39479-E243-7A46-9864-38D60C1F2B18}"/>
              </a:ext>
            </a:extLst>
          </p:cNvPr>
          <p:cNvSpPr/>
          <p:nvPr/>
        </p:nvSpPr>
        <p:spPr>
          <a:xfrm>
            <a:off x="6197780" y="1400602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Question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AF73ACB-9C53-9544-AC91-7E364268DAA4}"/>
              </a:ext>
            </a:extLst>
          </p:cNvPr>
          <p:cNvSpPr txBox="1">
            <a:spLocks/>
          </p:cNvSpPr>
          <p:nvPr/>
        </p:nvSpPr>
        <p:spPr>
          <a:xfrm>
            <a:off x="628650" y="3562879"/>
            <a:ext cx="7886700" cy="704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solidFill>
                  <a:srgbClr val="FF0000"/>
                </a:solidFill>
              </a:rPr>
              <a:t>Observation 2:</a:t>
            </a:r>
            <a:r>
              <a:rPr lang="en-US" sz="1900" dirty="0"/>
              <a:t> Each hypothesis ought to be assessed with an </a:t>
            </a:r>
            <a:r>
              <a:rPr lang="en-US" sz="1900" b="1" dirty="0"/>
              <a:t>appropriate </a:t>
            </a:r>
            <a:r>
              <a:rPr lang="en-US" sz="1900" dirty="0"/>
              <a:t>statistical tool. </a:t>
            </a:r>
          </a:p>
          <a:p>
            <a:pPr marL="0" indent="0">
              <a:buNone/>
            </a:pPr>
            <a:endParaRPr lang="en-US" sz="1900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BA954B6-30F3-6642-9985-67D92A4C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3689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C21BE-7E9E-D94D-B0F0-3BE2D3AF4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vs Statistical Techniques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E39479-E243-7A46-9864-38D60C1F2B18}"/>
              </a:ext>
            </a:extLst>
          </p:cNvPr>
          <p:cNvSpPr/>
          <p:nvPr/>
        </p:nvSpPr>
        <p:spPr>
          <a:xfrm>
            <a:off x="6197780" y="1400602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Question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7EF442-807B-E840-853F-9F0F614CA604}"/>
              </a:ext>
            </a:extLst>
          </p:cNvPr>
          <p:cNvGrpSpPr/>
          <p:nvPr/>
        </p:nvGrpSpPr>
        <p:grpSpPr>
          <a:xfrm>
            <a:off x="3582675" y="1400602"/>
            <a:ext cx="2615105" cy="417786"/>
            <a:chOff x="3582675" y="1400602"/>
            <a:chExt cx="2615105" cy="41778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12CDF1-8F02-3946-8333-F906EACAAB9F}"/>
                </a:ext>
              </a:extLst>
            </p:cNvPr>
            <p:cNvSpPr/>
            <p:nvPr/>
          </p:nvSpPr>
          <p:spPr>
            <a:xfrm>
              <a:off x="3582675" y="1400602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Hypothesis-1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73D6ED9-CA80-4540-B391-48FC8980C0E7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>
              <a:off x="5551432" y="1609495"/>
              <a:ext cx="646348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081261-70B0-4744-A849-6E93A18E0A3F}"/>
              </a:ext>
            </a:extLst>
          </p:cNvPr>
          <p:cNvGrpSpPr/>
          <p:nvPr/>
        </p:nvGrpSpPr>
        <p:grpSpPr>
          <a:xfrm>
            <a:off x="967570" y="1400602"/>
            <a:ext cx="2615105" cy="417786"/>
            <a:chOff x="967570" y="1400602"/>
            <a:chExt cx="2615105" cy="4177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C3F6D8-9F62-6E4F-9F1C-9049B9D08649}"/>
                </a:ext>
              </a:extLst>
            </p:cNvPr>
            <p:cNvSpPr/>
            <p:nvPr/>
          </p:nvSpPr>
          <p:spPr>
            <a:xfrm>
              <a:off x="967570" y="1400602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Statistical Tool A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5B810B5-7C88-8B43-8B9E-D515D59CB126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>
              <a:off x="2936327" y="1609495"/>
              <a:ext cx="646348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23033C5-56FE-D244-8DA3-6B72C1218070}"/>
              </a:ext>
            </a:extLst>
          </p:cNvPr>
          <p:cNvGrpSpPr/>
          <p:nvPr/>
        </p:nvGrpSpPr>
        <p:grpSpPr>
          <a:xfrm>
            <a:off x="3591141" y="1681444"/>
            <a:ext cx="2573721" cy="716087"/>
            <a:chOff x="3582674" y="1772884"/>
            <a:chExt cx="2573721" cy="71608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7D07B7-42F9-A044-B7C5-B9E5BEF94210}"/>
                </a:ext>
              </a:extLst>
            </p:cNvPr>
            <p:cNvSpPr/>
            <p:nvPr/>
          </p:nvSpPr>
          <p:spPr>
            <a:xfrm>
              <a:off x="3582674" y="2071185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Hypothesis-2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CF0390E-459B-5C4F-BFAC-7E1E60A31E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1431" y="1772884"/>
              <a:ext cx="604964" cy="542709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6A065A-8F1E-F94C-B280-135FD59B53C2}"/>
              </a:ext>
            </a:extLst>
          </p:cNvPr>
          <p:cNvGrpSpPr/>
          <p:nvPr/>
        </p:nvGrpSpPr>
        <p:grpSpPr>
          <a:xfrm>
            <a:off x="3582674" y="1713487"/>
            <a:ext cx="2625001" cy="1251756"/>
            <a:chOff x="3582674" y="1907797"/>
            <a:chExt cx="2625001" cy="125175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110D2C-3F01-D041-9B5D-E6671A752225}"/>
                </a:ext>
              </a:extLst>
            </p:cNvPr>
            <p:cNvSpPr/>
            <p:nvPr/>
          </p:nvSpPr>
          <p:spPr>
            <a:xfrm>
              <a:off x="3582674" y="2741767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Hypothesis-3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927DA72-CB56-A34B-9568-4B91CD8B1DA2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V="1">
              <a:off x="5551431" y="1907797"/>
              <a:ext cx="656244" cy="1042863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6C3CD3D-98BD-294B-8941-73F57C25F2F7}"/>
              </a:ext>
            </a:extLst>
          </p:cNvPr>
          <p:cNvSpPr/>
          <p:nvPr/>
        </p:nvSpPr>
        <p:spPr>
          <a:xfrm rot="5400000">
            <a:off x="4402483" y="2904279"/>
            <a:ext cx="5741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6AACD2-8C71-0144-83BC-8A91FBA3D086}"/>
              </a:ext>
            </a:extLst>
          </p:cNvPr>
          <p:cNvGrpSpPr/>
          <p:nvPr/>
        </p:nvGrpSpPr>
        <p:grpSpPr>
          <a:xfrm>
            <a:off x="967569" y="1979745"/>
            <a:ext cx="2615105" cy="417786"/>
            <a:chOff x="967569" y="2071185"/>
            <a:chExt cx="2615105" cy="41778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690C126-5CD5-D74E-BCB6-0294D97B3295}"/>
                </a:ext>
              </a:extLst>
            </p:cNvPr>
            <p:cNvSpPr/>
            <p:nvPr/>
          </p:nvSpPr>
          <p:spPr>
            <a:xfrm>
              <a:off x="967569" y="2071185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Statistical Tool B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FEA51D6-8C1B-1148-BA1E-6E23D87A1FBA}"/>
                </a:ext>
              </a:extLst>
            </p:cNvPr>
            <p:cNvCxnSpPr>
              <a:cxnSpLocks/>
            </p:cNvCxnSpPr>
            <p:nvPr/>
          </p:nvCxnSpPr>
          <p:spPr>
            <a:xfrm>
              <a:off x="2936326" y="2315593"/>
              <a:ext cx="646348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6E24B4-F28A-C146-B6F9-821ECB4932FE}"/>
              </a:ext>
            </a:extLst>
          </p:cNvPr>
          <p:cNvGrpSpPr/>
          <p:nvPr/>
        </p:nvGrpSpPr>
        <p:grpSpPr>
          <a:xfrm>
            <a:off x="956327" y="2547457"/>
            <a:ext cx="2625013" cy="417786"/>
            <a:chOff x="956327" y="2741767"/>
            <a:chExt cx="2625013" cy="41778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3D2C02-5182-1F4D-B284-4433BA92B979}"/>
                </a:ext>
              </a:extLst>
            </p:cNvPr>
            <p:cNvSpPr/>
            <p:nvPr/>
          </p:nvSpPr>
          <p:spPr>
            <a:xfrm>
              <a:off x="956327" y="2741767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Statistical Tool 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8452F13-94D5-2747-99B1-92C08D68A41A}"/>
                </a:ext>
              </a:extLst>
            </p:cNvPr>
            <p:cNvCxnSpPr>
              <a:cxnSpLocks/>
            </p:cNvCxnSpPr>
            <p:nvPr/>
          </p:nvCxnSpPr>
          <p:spPr>
            <a:xfrm>
              <a:off x="2934992" y="2950660"/>
              <a:ext cx="646348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F45FAA9-8E3F-8148-8819-04864511F417}"/>
              </a:ext>
            </a:extLst>
          </p:cNvPr>
          <p:cNvSpPr/>
          <p:nvPr/>
        </p:nvSpPr>
        <p:spPr>
          <a:xfrm rot="5400000">
            <a:off x="1794937" y="2904279"/>
            <a:ext cx="5741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AF73ACB-9C53-9544-AC91-7E364268DAA4}"/>
              </a:ext>
            </a:extLst>
          </p:cNvPr>
          <p:cNvSpPr txBox="1">
            <a:spLocks/>
          </p:cNvSpPr>
          <p:nvPr/>
        </p:nvSpPr>
        <p:spPr>
          <a:xfrm>
            <a:off x="628650" y="3562879"/>
            <a:ext cx="7886700" cy="704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solidFill>
                  <a:srgbClr val="FF0000"/>
                </a:solidFill>
              </a:rPr>
              <a:t>Observation 2:</a:t>
            </a:r>
            <a:r>
              <a:rPr lang="en-US" sz="1900" dirty="0"/>
              <a:t> Each hypothesis ought to be assessed with an </a:t>
            </a:r>
            <a:r>
              <a:rPr lang="en-US" sz="1900" b="1" dirty="0"/>
              <a:t>appropriate </a:t>
            </a:r>
            <a:r>
              <a:rPr lang="en-US" sz="1900" dirty="0"/>
              <a:t>statistical tool. </a:t>
            </a:r>
          </a:p>
          <a:p>
            <a:pPr marL="0" indent="0">
              <a:buNone/>
            </a:pPr>
            <a:endParaRPr lang="en-US" sz="1900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BA954B6-30F3-6642-9985-67D92A4C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8120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C21BE-7E9E-D94D-B0F0-3BE2D3AF4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vs Statistical Techniques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E39479-E243-7A46-9864-38D60C1F2B18}"/>
              </a:ext>
            </a:extLst>
          </p:cNvPr>
          <p:cNvSpPr/>
          <p:nvPr/>
        </p:nvSpPr>
        <p:spPr>
          <a:xfrm>
            <a:off x="6197780" y="1400602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Question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7EF442-807B-E840-853F-9F0F614CA604}"/>
              </a:ext>
            </a:extLst>
          </p:cNvPr>
          <p:cNvGrpSpPr/>
          <p:nvPr/>
        </p:nvGrpSpPr>
        <p:grpSpPr>
          <a:xfrm>
            <a:off x="3582675" y="1400602"/>
            <a:ext cx="2615105" cy="417786"/>
            <a:chOff x="3582675" y="1400602"/>
            <a:chExt cx="2615105" cy="41778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12CDF1-8F02-3946-8333-F906EACAAB9F}"/>
                </a:ext>
              </a:extLst>
            </p:cNvPr>
            <p:cNvSpPr/>
            <p:nvPr/>
          </p:nvSpPr>
          <p:spPr>
            <a:xfrm>
              <a:off x="3582675" y="1400602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Hypothesis-1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73D6ED9-CA80-4540-B391-48FC8980C0E7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>
              <a:off x="5551432" y="1609495"/>
              <a:ext cx="646348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081261-70B0-4744-A849-6E93A18E0A3F}"/>
              </a:ext>
            </a:extLst>
          </p:cNvPr>
          <p:cNvGrpSpPr/>
          <p:nvPr/>
        </p:nvGrpSpPr>
        <p:grpSpPr>
          <a:xfrm>
            <a:off x="967570" y="1400602"/>
            <a:ext cx="2615105" cy="417786"/>
            <a:chOff x="967570" y="1400602"/>
            <a:chExt cx="2615105" cy="4177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C3F6D8-9F62-6E4F-9F1C-9049B9D08649}"/>
                </a:ext>
              </a:extLst>
            </p:cNvPr>
            <p:cNvSpPr/>
            <p:nvPr/>
          </p:nvSpPr>
          <p:spPr>
            <a:xfrm>
              <a:off x="967570" y="1400602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Statistical Tool A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5B810B5-7C88-8B43-8B9E-D515D59CB126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>
              <a:off x="2936327" y="1609495"/>
              <a:ext cx="646348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23033C5-56FE-D244-8DA3-6B72C1218070}"/>
              </a:ext>
            </a:extLst>
          </p:cNvPr>
          <p:cNvGrpSpPr/>
          <p:nvPr/>
        </p:nvGrpSpPr>
        <p:grpSpPr>
          <a:xfrm>
            <a:off x="3591141" y="1681444"/>
            <a:ext cx="2573721" cy="716087"/>
            <a:chOff x="3582674" y="1772884"/>
            <a:chExt cx="2573721" cy="71608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7D07B7-42F9-A044-B7C5-B9E5BEF94210}"/>
                </a:ext>
              </a:extLst>
            </p:cNvPr>
            <p:cNvSpPr/>
            <p:nvPr/>
          </p:nvSpPr>
          <p:spPr>
            <a:xfrm>
              <a:off x="3582674" y="2071185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Hypothesis-2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CF0390E-459B-5C4F-BFAC-7E1E60A31E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1431" y="1772884"/>
              <a:ext cx="604964" cy="542709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6A065A-8F1E-F94C-B280-135FD59B53C2}"/>
              </a:ext>
            </a:extLst>
          </p:cNvPr>
          <p:cNvGrpSpPr/>
          <p:nvPr/>
        </p:nvGrpSpPr>
        <p:grpSpPr>
          <a:xfrm>
            <a:off x="3582674" y="1713487"/>
            <a:ext cx="2625001" cy="1251756"/>
            <a:chOff x="3582674" y="1907797"/>
            <a:chExt cx="2625001" cy="125175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110D2C-3F01-D041-9B5D-E6671A752225}"/>
                </a:ext>
              </a:extLst>
            </p:cNvPr>
            <p:cNvSpPr/>
            <p:nvPr/>
          </p:nvSpPr>
          <p:spPr>
            <a:xfrm>
              <a:off x="3582674" y="2741767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Hypothesis-3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927DA72-CB56-A34B-9568-4B91CD8B1DA2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V="1">
              <a:off x="5551431" y="1907797"/>
              <a:ext cx="656244" cy="1042863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6C3CD3D-98BD-294B-8941-73F57C25F2F7}"/>
              </a:ext>
            </a:extLst>
          </p:cNvPr>
          <p:cNvSpPr/>
          <p:nvPr/>
        </p:nvSpPr>
        <p:spPr>
          <a:xfrm rot="5400000">
            <a:off x="4402483" y="2904279"/>
            <a:ext cx="5741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6AACD2-8C71-0144-83BC-8A91FBA3D086}"/>
              </a:ext>
            </a:extLst>
          </p:cNvPr>
          <p:cNvGrpSpPr/>
          <p:nvPr/>
        </p:nvGrpSpPr>
        <p:grpSpPr>
          <a:xfrm>
            <a:off x="967569" y="1979745"/>
            <a:ext cx="2615105" cy="417786"/>
            <a:chOff x="967569" y="2071185"/>
            <a:chExt cx="2615105" cy="41778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690C126-5CD5-D74E-BCB6-0294D97B3295}"/>
                </a:ext>
              </a:extLst>
            </p:cNvPr>
            <p:cNvSpPr/>
            <p:nvPr/>
          </p:nvSpPr>
          <p:spPr>
            <a:xfrm>
              <a:off x="967569" y="2071185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Statistical Tool B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FEA51D6-8C1B-1148-BA1E-6E23D87A1FBA}"/>
                </a:ext>
              </a:extLst>
            </p:cNvPr>
            <p:cNvCxnSpPr>
              <a:cxnSpLocks/>
            </p:cNvCxnSpPr>
            <p:nvPr/>
          </p:nvCxnSpPr>
          <p:spPr>
            <a:xfrm>
              <a:off x="2936326" y="2315593"/>
              <a:ext cx="646348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6E24B4-F28A-C146-B6F9-821ECB4932FE}"/>
              </a:ext>
            </a:extLst>
          </p:cNvPr>
          <p:cNvGrpSpPr/>
          <p:nvPr/>
        </p:nvGrpSpPr>
        <p:grpSpPr>
          <a:xfrm>
            <a:off x="956327" y="2547457"/>
            <a:ext cx="2625013" cy="417786"/>
            <a:chOff x="956327" y="2741767"/>
            <a:chExt cx="2625013" cy="41778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3D2C02-5182-1F4D-B284-4433BA92B979}"/>
                </a:ext>
              </a:extLst>
            </p:cNvPr>
            <p:cNvSpPr/>
            <p:nvPr/>
          </p:nvSpPr>
          <p:spPr>
            <a:xfrm>
              <a:off x="956327" y="2741767"/>
              <a:ext cx="1968757" cy="4177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Statistical Tool 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8452F13-94D5-2747-99B1-92C08D68A41A}"/>
                </a:ext>
              </a:extLst>
            </p:cNvPr>
            <p:cNvCxnSpPr>
              <a:cxnSpLocks/>
            </p:cNvCxnSpPr>
            <p:nvPr/>
          </p:nvCxnSpPr>
          <p:spPr>
            <a:xfrm>
              <a:off x="2934992" y="2950660"/>
              <a:ext cx="646348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F45FAA9-8E3F-8148-8819-04864511F417}"/>
              </a:ext>
            </a:extLst>
          </p:cNvPr>
          <p:cNvSpPr/>
          <p:nvPr/>
        </p:nvSpPr>
        <p:spPr>
          <a:xfrm rot="5400000">
            <a:off x="1794937" y="2904279"/>
            <a:ext cx="5741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AF73ACB-9C53-9544-AC91-7E364268DAA4}"/>
              </a:ext>
            </a:extLst>
          </p:cNvPr>
          <p:cNvSpPr txBox="1">
            <a:spLocks/>
          </p:cNvSpPr>
          <p:nvPr/>
        </p:nvSpPr>
        <p:spPr>
          <a:xfrm>
            <a:off x="628650" y="3562879"/>
            <a:ext cx="7886700" cy="704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solidFill>
                  <a:srgbClr val="FF0000"/>
                </a:solidFill>
              </a:rPr>
              <a:t>Observation 2:</a:t>
            </a:r>
            <a:r>
              <a:rPr lang="en-US" sz="1900" dirty="0"/>
              <a:t> Each hypothesis ought to be assessed with an </a:t>
            </a:r>
            <a:r>
              <a:rPr lang="en-US" sz="1900" b="1" dirty="0"/>
              <a:t>appropriate </a:t>
            </a:r>
            <a:r>
              <a:rPr lang="en-US" sz="1900" dirty="0"/>
              <a:t>statistical tool. </a:t>
            </a:r>
          </a:p>
          <a:p>
            <a:pPr marL="0" indent="0">
              <a:buNone/>
            </a:pPr>
            <a:endParaRPr lang="en-US" sz="190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08214C5-539B-DB4B-8FF9-4A7282D3C4AE}"/>
              </a:ext>
            </a:extLst>
          </p:cNvPr>
          <p:cNvSpPr txBox="1">
            <a:spLocks/>
          </p:cNvSpPr>
          <p:nvPr/>
        </p:nvSpPr>
        <p:spPr>
          <a:xfrm>
            <a:off x="623702" y="4266962"/>
            <a:ext cx="7886700" cy="7040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Corollary:</a:t>
            </a:r>
            <a:r>
              <a:rPr lang="en-US" dirty="0"/>
              <a:t> Researchers should </a:t>
            </a:r>
            <a:r>
              <a:rPr lang="en-US" b="1" dirty="0"/>
              <a:t>start with a hypothesis </a:t>
            </a:r>
            <a:r>
              <a:rPr lang="en-US" dirty="0"/>
              <a:t>that best serves their goal and choose an appropriate statistical assessment accordingly.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BA954B6-30F3-6642-9985-67D92A4C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5700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0BCB-78F5-5B45-96C6-C3CE2CAC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Omission of hypotheses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93A269-63E1-284F-AF7A-B1D8B794FC52}"/>
              </a:ext>
            </a:extLst>
          </p:cNvPr>
          <p:cNvSpPr/>
          <p:nvPr/>
        </p:nvSpPr>
        <p:spPr>
          <a:xfrm>
            <a:off x="6202726" y="2131856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Question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B05B88-714A-ED48-9005-F2B60F8B6147}"/>
              </a:ext>
            </a:extLst>
          </p:cNvPr>
          <p:cNvSpPr/>
          <p:nvPr/>
        </p:nvSpPr>
        <p:spPr>
          <a:xfrm>
            <a:off x="3587621" y="2131856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Hypothesis-1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6B36DC-5110-F04B-B4A0-1C584DBE71E8}"/>
              </a:ext>
            </a:extLst>
          </p:cNvPr>
          <p:cNvSpPr/>
          <p:nvPr/>
        </p:nvSpPr>
        <p:spPr>
          <a:xfrm>
            <a:off x="972516" y="2131856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Tool 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0D988B-DD0A-A446-A98E-67953E19C8F8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5556378" y="2340749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072884-ADC3-824C-8969-1A3F5E453624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2941273" y="2340749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E4AE09D-9CF9-9F4E-994C-B6E4B342DA2D}"/>
              </a:ext>
            </a:extLst>
          </p:cNvPr>
          <p:cNvSpPr/>
          <p:nvPr/>
        </p:nvSpPr>
        <p:spPr>
          <a:xfrm>
            <a:off x="3587620" y="2802439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Hypothesis-2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78A3FF-C4A1-214B-BB61-B7EA4CB902AC}"/>
              </a:ext>
            </a:extLst>
          </p:cNvPr>
          <p:cNvSpPr/>
          <p:nvPr/>
        </p:nvSpPr>
        <p:spPr>
          <a:xfrm>
            <a:off x="3587620" y="3473021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Hypothesis-3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151D60-5756-8C4B-BA5B-F64EC7647863}"/>
              </a:ext>
            </a:extLst>
          </p:cNvPr>
          <p:cNvSpPr/>
          <p:nvPr/>
        </p:nvSpPr>
        <p:spPr>
          <a:xfrm>
            <a:off x="972515" y="2802439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Tool 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D13AC2-6A93-484B-813C-AD5C3570EDB3}"/>
              </a:ext>
            </a:extLst>
          </p:cNvPr>
          <p:cNvSpPr/>
          <p:nvPr/>
        </p:nvSpPr>
        <p:spPr>
          <a:xfrm>
            <a:off x="961273" y="3473021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Tool C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B3EE4D-AB2A-6A4D-9F61-1157899C1635}"/>
              </a:ext>
            </a:extLst>
          </p:cNvPr>
          <p:cNvCxnSpPr>
            <a:cxnSpLocks/>
          </p:cNvCxnSpPr>
          <p:nvPr/>
        </p:nvCxnSpPr>
        <p:spPr>
          <a:xfrm flipV="1">
            <a:off x="5556377" y="2504138"/>
            <a:ext cx="604964" cy="54270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01D150-9143-A04F-8F52-57B53FA23EAE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556377" y="2639051"/>
            <a:ext cx="656244" cy="104286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C434B1-7111-6348-9C70-81E025E457F9}"/>
              </a:ext>
            </a:extLst>
          </p:cNvPr>
          <p:cNvSpPr/>
          <p:nvPr/>
        </p:nvSpPr>
        <p:spPr>
          <a:xfrm rot="5400000">
            <a:off x="4407429" y="3955573"/>
            <a:ext cx="5741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6DFAC9-472D-8444-8475-C4547DD65384}"/>
              </a:ext>
            </a:extLst>
          </p:cNvPr>
          <p:cNvCxnSpPr>
            <a:cxnSpLocks/>
          </p:cNvCxnSpPr>
          <p:nvPr/>
        </p:nvCxnSpPr>
        <p:spPr>
          <a:xfrm>
            <a:off x="2941272" y="3046847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CF6D8B-3479-1B45-B471-3B95DC7C2267}"/>
              </a:ext>
            </a:extLst>
          </p:cNvPr>
          <p:cNvCxnSpPr>
            <a:cxnSpLocks/>
          </p:cNvCxnSpPr>
          <p:nvPr/>
        </p:nvCxnSpPr>
        <p:spPr>
          <a:xfrm>
            <a:off x="2939938" y="3681914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519ED6-6E97-FB4C-AC04-56C73E62A987}"/>
              </a:ext>
            </a:extLst>
          </p:cNvPr>
          <p:cNvSpPr/>
          <p:nvPr/>
        </p:nvSpPr>
        <p:spPr>
          <a:xfrm rot="5400000">
            <a:off x="1799883" y="3955573"/>
            <a:ext cx="5741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17E2066-41D7-6D48-8832-631327DA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110E9C-1738-2242-811C-FFAC8AC1E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8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0BCB-78F5-5B45-96C6-C3CE2CAC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Omission of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3F54C-5A06-6A45-8EAF-74290C99B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Observation 3:</a:t>
            </a:r>
            <a:r>
              <a:rPr lang="en-US" dirty="0"/>
              <a:t> Somehow, we tend to forget about hypotheses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93A269-63E1-284F-AF7A-B1D8B794FC52}"/>
              </a:ext>
            </a:extLst>
          </p:cNvPr>
          <p:cNvSpPr/>
          <p:nvPr/>
        </p:nvSpPr>
        <p:spPr>
          <a:xfrm>
            <a:off x="6202726" y="2131856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Question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B05B88-714A-ED48-9005-F2B60F8B6147}"/>
              </a:ext>
            </a:extLst>
          </p:cNvPr>
          <p:cNvSpPr/>
          <p:nvPr/>
        </p:nvSpPr>
        <p:spPr>
          <a:xfrm>
            <a:off x="3587621" y="2131856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Hypothesis-1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6B36DC-5110-F04B-B4A0-1C584DBE71E8}"/>
              </a:ext>
            </a:extLst>
          </p:cNvPr>
          <p:cNvSpPr/>
          <p:nvPr/>
        </p:nvSpPr>
        <p:spPr>
          <a:xfrm>
            <a:off x="972516" y="2131856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Tool 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0D988B-DD0A-A446-A98E-67953E19C8F8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5556378" y="2340749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072884-ADC3-824C-8969-1A3F5E453624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2941273" y="2340749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E4AE09D-9CF9-9F4E-994C-B6E4B342DA2D}"/>
              </a:ext>
            </a:extLst>
          </p:cNvPr>
          <p:cNvSpPr/>
          <p:nvPr/>
        </p:nvSpPr>
        <p:spPr>
          <a:xfrm>
            <a:off x="3587620" y="2802439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Hypothesis-2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78A3FF-C4A1-214B-BB61-B7EA4CB902AC}"/>
              </a:ext>
            </a:extLst>
          </p:cNvPr>
          <p:cNvSpPr/>
          <p:nvPr/>
        </p:nvSpPr>
        <p:spPr>
          <a:xfrm>
            <a:off x="3587620" y="3473021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Hypothesis-3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151D60-5756-8C4B-BA5B-F64EC7647863}"/>
              </a:ext>
            </a:extLst>
          </p:cNvPr>
          <p:cNvSpPr/>
          <p:nvPr/>
        </p:nvSpPr>
        <p:spPr>
          <a:xfrm>
            <a:off x="972515" y="2802439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Tool 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D13AC2-6A93-484B-813C-AD5C3570EDB3}"/>
              </a:ext>
            </a:extLst>
          </p:cNvPr>
          <p:cNvSpPr/>
          <p:nvPr/>
        </p:nvSpPr>
        <p:spPr>
          <a:xfrm>
            <a:off x="961273" y="3473021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Tool C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B3EE4D-AB2A-6A4D-9F61-1157899C1635}"/>
              </a:ext>
            </a:extLst>
          </p:cNvPr>
          <p:cNvCxnSpPr>
            <a:cxnSpLocks/>
          </p:cNvCxnSpPr>
          <p:nvPr/>
        </p:nvCxnSpPr>
        <p:spPr>
          <a:xfrm flipV="1">
            <a:off x="5556377" y="2504138"/>
            <a:ext cx="604964" cy="54270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01D150-9143-A04F-8F52-57B53FA23EAE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556377" y="2639051"/>
            <a:ext cx="656244" cy="104286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C434B1-7111-6348-9C70-81E025E457F9}"/>
              </a:ext>
            </a:extLst>
          </p:cNvPr>
          <p:cNvSpPr/>
          <p:nvPr/>
        </p:nvSpPr>
        <p:spPr>
          <a:xfrm rot="5400000">
            <a:off x="4407429" y="3955573"/>
            <a:ext cx="5741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6DFAC9-472D-8444-8475-C4547DD65384}"/>
              </a:ext>
            </a:extLst>
          </p:cNvPr>
          <p:cNvCxnSpPr>
            <a:cxnSpLocks/>
          </p:cNvCxnSpPr>
          <p:nvPr/>
        </p:nvCxnSpPr>
        <p:spPr>
          <a:xfrm>
            <a:off x="2941272" y="3046847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CF6D8B-3479-1B45-B471-3B95DC7C2267}"/>
              </a:ext>
            </a:extLst>
          </p:cNvPr>
          <p:cNvCxnSpPr>
            <a:cxnSpLocks/>
          </p:cNvCxnSpPr>
          <p:nvPr/>
        </p:nvCxnSpPr>
        <p:spPr>
          <a:xfrm>
            <a:off x="2939938" y="3681914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519ED6-6E97-FB4C-AC04-56C73E62A987}"/>
              </a:ext>
            </a:extLst>
          </p:cNvPr>
          <p:cNvSpPr/>
          <p:nvPr/>
        </p:nvSpPr>
        <p:spPr>
          <a:xfrm rot="5400000">
            <a:off x="1799883" y="3955573"/>
            <a:ext cx="5741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20" name="Multiply 19">
            <a:extLst>
              <a:ext uri="{FF2B5EF4-FFF2-40B4-BE49-F238E27FC236}">
                <a16:creationId xmlns:a16="http://schemas.microsoft.com/office/drawing/2014/main" id="{A40671F1-CE8C-AB4D-AEE8-043A0FFCAE22}"/>
              </a:ext>
            </a:extLst>
          </p:cNvPr>
          <p:cNvSpPr/>
          <p:nvPr/>
        </p:nvSpPr>
        <p:spPr>
          <a:xfrm>
            <a:off x="3210305" y="1580268"/>
            <a:ext cx="2720720" cy="2862127"/>
          </a:xfrm>
          <a:prstGeom prst="mathMultiply">
            <a:avLst>
              <a:gd name="adj1" fmla="val 505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17E2066-41D7-6D48-8832-631327DA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04138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02B3-AE16-7048-B0DE-32CBD83D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Omission of hypotheses</a:t>
            </a:r>
            <a:endParaRPr lang="en-US" dirty="0"/>
          </a:p>
        </p:txBody>
      </p:sp>
      <p:pic>
        <p:nvPicPr>
          <p:cNvPr id="5" name="Content Placeholder 4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361D7195-F380-8443-9ED8-AE16CC098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421" y="1389989"/>
            <a:ext cx="4083148" cy="1254177"/>
          </a:xfr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520F3411-937A-084C-B292-3C294475AFF6}"/>
              </a:ext>
            </a:extLst>
          </p:cNvPr>
          <p:cNvSpPr/>
          <p:nvPr/>
        </p:nvSpPr>
        <p:spPr>
          <a:xfrm>
            <a:off x="6275154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Question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77DF52E-315A-464E-9641-D947BDF5ED9B}"/>
              </a:ext>
            </a:extLst>
          </p:cNvPr>
          <p:cNvSpPr/>
          <p:nvPr/>
        </p:nvSpPr>
        <p:spPr>
          <a:xfrm>
            <a:off x="3660049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6D037F8-2E09-8744-B4DE-73AE48763E6A}"/>
              </a:ext>
            </a:extLst>
          </p:cNvPr>
          <p:cNvSpPr/>
          <p:nvPr/>
        </p:nvSpPr>
        <p:spPr>
          <a:xfrm>
            <a:off x="1044944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Tool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4112881-25C4-2847-BECD-F285335B3987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>
            <a:off x="5628806" y="3525813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AA7B7F3-93D2-3845-BE68-C1560673ECD3}"/>
              </a:ext>
            </a:extLst>
          </p:cNvPr>
          <p:cNvCxnSpPr>
            <a:cxnSpLocks/>
            <a:stCxn id="69" idx="3"/>
            <a:endCxn id="68" idx="1"/>
          </p:cNvCxnSpPr>
          <p:nvPr/>
        </p:nvCxnSpPr>
        <p:spPr>
          <a:xfrm>
            <a:off x="3013701" y="3525813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9FE85B-57CA-9240-AB0E-5798A8CE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D90EBA-7D94-E14D-827F-F7914946CB92}"/>
              </a:ext>
            </a:extLst>
          </p:cNvPr>
          <p:cNvSpPr/>
          <p:nvPr/>
        </p:nvSpPr>
        <p:spPr>
          <a:xfrm>
            <a:off x="6377748" y="793902"/>
            <a:ext cx="9284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</a:rPr>
              <a:t>(EMNLP 2018)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F090500-4AFD-9C4E-9F3D-ABB2429F611F}"/>
              </a:ext>
            </a:extLst>
          </p:cNvPr>
          <p:cNvGrpSpPr/>
          <p:nvPr/>
        </p:nvGrpSpPr>
        <p:grpSpPr>
          <a:xfrm>
            <a:off x="4601502" y="1111243"/>
            <a:ext cx="4091585" cy="1168678"/>
            <a:chOff x="4764062" y="1040123"/>
            <a:chExt cx="4091585" cy="116867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098B04E-FDDA-4549-BCFC-03588523B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336" t="31652" r="33563" b="38577"/>
            <a:stretch/>
          </p:blipFill>
          <p:spPr>
            <a:xfrm>
              <a:off x="4772500" y="1327288"/>
              <a:ext cx="4083147" cy="88151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D218C2-563D-4C4C-ABA0-27F8E37167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336" r="33563" b="89549"/>
            <a:stretch/>
          </p:blipFill>
          <p:spPr>
            <a:xfrm>
              <a:off x="4764062" y="1040123"/>
              <a:ext cx="4083147" cy="30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0437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02B3-AE16-7048-B0DE-32CBD83D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Omission of hypotheses</a:t>
            </a:r>
            <a:endParaRPr lang="en-US" dirty="0"/>
          </a:p>
        </p:txBody>
      </p:sp>
      <p:pic>
        <p:nvPicPr>
          <p:cNvPr id="5" name="Content Placeholder 4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361D7195-F380-8443-9ED8-AE16CC098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421" y="1389989"/>
            <a:ext cx="4083148" cy="1254177"/>
          </a:xfr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520F3411-937A-084C-B292-3C294475AFF6}"/>
              </a:ext>
            </a:extLst>
          </p:cNvPr>
          <p:cNvSpPr/>
          <p:nvPr/>
        </p:nvSpPr>
        <p:spPr>
          <a:xfrm>
            <a:off x="6275154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Question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77DF52E-315A-464E-9641-D947BDF5ED9B}"/>
              </a:ext>
            </a:extLst>
          </p:cNvPr>
          <p:cNvSpPr/>
          <p:nvPr/>
        </p:nvSpPr>
        <p:spPr>
          <a:xfrm>
            <a:off x="3660049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6D037F8-2E09-8744-B4DE-73AE48763E6A}"/>
              </a:ext>
            </a:extLst>
          </p:cNvPr>
          <p:cNvSpPr/>
          <p:nvPr/>
        </p:nvSpPr>
        <p:spPr>
          <a:xfrm>
            <a:off x="1044944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Tool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4112881-25C4-2847-BECD-F285335B3987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>
            <a:off x="5628806" y="3525813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AA7B7F3-93D2-3845-BE68-C1560673ECD3}"/>
              </a:ext>
            </a:extLst>
          </p:cNvPr>
          <p:cNvCxnSpPr>
            <a:cxnSpLocks/>
            <a:stCxn id="69" idx="3"/>
            <a:endCxn id="68" idx="1"/>
          </p:cNvCxnSpPr>
          <p:nvPr/>
        </p:nvCxnSpPr>
        <p:spPr>
          <a:xfrm>
            <a:off x="3013701" y="3525813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05693DA-FBD0-6A44-9B27-BFC47665A1F4}"/>
              </a:ext>
            </a:extLst>
          </p:cNvPr>
          <p:cNvSpPr/>
          <p:nvPr/>
        </p:nvSpPr>
        <p:spPr>
          <a:xfrm>
            <a:off x="7860055" y="3018770"/>
            <a:ext cx="998991" cy="400110"/>
          </a:xfrm>
          <a:prstGeom prst="rect">
            <a:avLst/>
          </a:prstGeom>
          <a:solidFill>
            <a:srgbClr val="FFA2A3"/>
          </a:solidFill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Ⓐ &gt;&gt; Ⓑ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9FE85B-57CA-9240-AB0E-5798A8CE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D90EBA-7D94-E14D-827F-F7914946CB92}"/>
              </a:ext>
            </a:extLst>
          </p:cNvPr>
          <p:cNvSpPr/>
          <p:nvPr/>
        </p:nvSpPr>
        <p:spPr>
          <a:xfrm>
            <a:off x="6377748" y="793902"/>
            <a:ext cx="9284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</a:rPr>
              <a:t>(EMNLP 2018)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F090500-4AFD-9C4E-9F3D-ABB2429F611F}"/>
              </a:ext>
            </a:extLst>
          </p:cNvPr>
          <p:cNvGrpSpPr/>
          <p:nvPr/>
        </p:nvGrpSpPr>
        <p:grpSpPr>
          <a:xfrm>
            <a:off x="4601502" y="1111243"/>
            <a:ext cx="4091585" cy="1168678"/>
            <a:chOff x="4764062" y="1040123"/>
            <a:chExt cx="4091585" cy="116867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098B04E-FDDA-4549-BCFC-03588523B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336" t="31652" r="33563" b="38577"/>
            <a:stretch/>
          </p:blipFill>
          <p:spPr>
            <a:xfrm>
              <a:off x="4772500" y="1327288"/>
              <a:ext cx="4083147" cy="88151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D218C2-563D-4C4C-ABA0-27F8E37167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336" r="33563" b="89549"/>
            <a:stretch/>
          </p:blipFill>
          <p:spPr>
            <a:xfrm>
              <a:off x="4764062" y="1040123"/>
              <a:ext cx="4083147" cy="30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562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02B3-AE16-7048-B0DE-32CBD83D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Omission of hypotheses</a:t>
            </a:r>
            <a:endParaRPr lang="en-US" dirty="0"/>
          </a:p>
        </p:txBody>
      </p:sp>
      <p:pic>
        <p:nvPicPr>
          <p:cNvPr id="5" name="Content Placeholder 4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361D7195-F380-8443-9ED8-AE16CC098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421" y="1389989"/>
            <a:ext cx="4083148" cy="1254177"/>
          </a:xfr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520F3411-937A-084C-B292-3C294475AFF6}"/>
              </a:ext>
            </a:extLst>
          </p:cNvPr>
          <p:cNvSpPr/>
          <p:nvPr/>
        </p:nvSpPr>
        <p:spPr>
          <a:xfrm>
            <a:off x="6275154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Question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77DF52E-315A-464E-9641-D947BDF5ED9B}"/>
              </a:ext>
            </a:extLst>
          </p:cNvPr>
          <p:cNvSpPr/>
          <p:nvPr/>
        </p:nvSpPr>
        <p:spPr>
          <a:xfrm>
            <a:off x="3660049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6D037F8-2E09-8744-B4DE-73AE48763E6A}"/>
              </a:ext>
            </a:extLst>
          </p:cNvPr>
          <p:cNvSpPr/>
          <p:nvPr/>
        </p:nvSpPr>
        <p:spPr>
          <a:xfrm>
            <a:off x="1044944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Tool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4112881-25C4-2847-BECD-F285335B3987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>
            <a:off x="5628806" y="3525813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AA7B7F3-93D2-3845-BE68-C1560673ECD3}"/>
              </a:ext>
            </a:extLst>
          </p:cNvPr>
          <p:cNvCxnSpPr>
            <a:cxnSpLocks/>
            <a:stCxn id="69" idx="3"/>
            <a:endCxn id="68" idx="1"/>
          </p:cNvCxnSpPr>
          <p:nvPr/>
        </p:nvCxnSpPr>
        <p:spPr>
          <a:xfrm>
            <a:off x="3013701" y="3525813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05693DA-FBD0-6A44-9B27-BFC47665A1F4}"/>
              </a:ext>
            </a:extLst>
          </p:cNvPr>
          <p:cNvSpPr/>
          <p:nvPr/>
        </p:nvSpPr>
        <p:spPr>
          <a:xfrm>
            <a:off x="7860055" y="3018770"/>
            <a:ext cx="998991" cy="400110"/>
          </a:xfrm>
          <a:prstGeom prst="rect">
            <a:avLst/>
          </a:prstGeom>
          <a:solidFill>
            <a:srgbClr val="FFA2A3"/>
          </a:solidFill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Ⓐ &gt;&gt; Ⓑ</a:t>
            </a:r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F34D7416-7D51-BE49-85A5-502A3A396657}"/>
              </a:ext>
            </a:extLst>
          </p:cNvPr>
          <p:cNvSpPr/>
          <p:nvPr/>
        </p:nvSpPr>
        <p:spPr>
          <a:xfrm rot="6764116">
            <a:off x="2657465" y="2806022"/>
            <a:ext cx="773820" cy="237153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9FE85B-57CA-9240-AB0E-5798A8CE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D90EBA-7D94-E14D-827F-F7914946CB92}"/>
              </a:ext>
            </a:extLst>
          </p:cNvPr>
          <p:cNvSpPr/>
          <p:nvPr/>
        </p:nvSpPr>
        <p:spPr>
          <a:xfrm>
            <a:off x="6377748" y="793902"/>
            <a:ext cx="9284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</a:rPr>
              <a:t>(EMNLP 2018)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186358-C477-A54C-9CBA-1217CEDB198F}"/>
              </a:ext>
            </a:extLst>
          </p:cNvPr>
          <p:cNvSpPr/>
          <p:nvPr/>
        </p:nvSpPr>
        <p:spPr>
          <a:xfrm>
            <a:off x="2418004" y="2102045"/>
            <a:ext cx="1445335" cy="30264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F090500-4AFD-9C4E-9F3D-ABB2429F611F}"/>
              </a:ext>
            </a:extLst>
          </p:cNvPr>
          <p:cNvGrpSpPr/>
          <p:nvPr/>
        </p:nvGrpSpPr>
        <p:grpSpPr>
          <a:xfrm>
            <a:off x="4601502" y="1111243"/>
            <a:ext cx="4091585" cy="1168678"/>
            <a:chOff x="4764062" y="1040123"/>
            <a:chExt cx="4091585" cy="116867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098B04E-FDDA-4549-BCFC-03588523B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336" t="31652" r="33563" b="38577"/>
            <a:stretch/>
          </p:blipFill>
          <p:spPr>
            <a:xfrm>
              <a:off x="4772500" y="1327288"/>
              <a:ext cx="4083147" cy="88151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D218C2-563D-4C4C-ABA0-27F8E37167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336" r="33563" b="89549"/>
            <a:stretch/>
          </p:blipFill>
          <p:spPr>
            <a:xfrm>
              <a:off x="4764062" y="1040123"/>
              <a:ext cx="4083147" cy="30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5467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02B3-AE16-7048-B0DE-32CBD83D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Omission of hypotheses</a:t>
            </a:r>
            <a:endParaRPr lang="en-US" dirty="0"/>
          </a:p>
        </p:txBody>
      </p:sp>
      <p:pic>
        <p:nvPicPr>
          <p:cNvPr id="5" name="Content Placeholder 4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361D7195-F380-8443-9ED8-AE16CC098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421" y="1389989"/>
            <a:ext cx="4083148" cy="1254177"/>
          </a:xfr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520F3411-937A-084C-B292-3C294475AFF6}"/>
              </a:ext>
            </a:extLst>
          </p:cNvPr>
          <p:cNvSpPr/>
          <p:nvPr/>
        </p:nvSpPr>
        <p:spPr>
          <a:xfrm>
            <a:off x="6275154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Question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77DF52E-315A-464E-9641-D947BDF5ED9B}"/>
              </a:ext>
            </a:extLst>
          </p:cNvPr>
          <p:cNvSpPr/>
          <p:nvPr/>
        </p:nvSpPr>
        <p:spPr>
          <a:xfrm>
            <a:off x="3660049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6D037F8-2E09-8744-B4DE-73AE48763E6A}"/>
              </a:ext>
            </a:extLst>
          </p:cNvPr>
          <p:cNvSpPr/>
          <p:nvPr/>
        </p:nvSpPr>
        <p:spPr>
          <a:xfrm>
            <a:off x="1044944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Tool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4112881-25C4-2847-BECD-F285335B3987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>
            <a:off x="5628806" y="3525813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AA7B7F3-93D2-3845-BE68-C1560673ECD3}"/>
              </a:ext>
            </a:extLst>
          </p:cNvPr>
          <p:cNvCxnSpPr>
            <a:cxnSpLocks/>
            <a:stCxn id="69" idx="3"/>
            <a:endCxn id="68" idx="1"/>
          </p:cNvCxnSpPr>
          <p:nvPr/>
        </p:nvCxnSpPr>
        <p:spPr>
          <a:xfrm>
            <a:off x="3013701" y="3525813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D751C6E2-3D25-954C-98C3-A8B5CD44FA4C}"/>
              </a:ext>
            </a:extLst>
          </p:cNvPr>
          <p:cNvSpPr/>
          <p:nvPr/>
        </p:nvSpPr>
        <p:spPr>
          <a:xfrm>
            <a:off x="5798355" y="3072237"/>
            <a:ext cx="303288" cy="400110"/>
          </a:xfrm>
          <a:prstGeom prst="rect">
            <a:avLst/>
          </a:prstGeom>
          <a:solidFill>
            <a:srgbClr val="FFA2A3"/>
          </a:solidFill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05693DA-FBD0-6A44-9B27-BFC47665A1F4}"/>
              </a:ext>
            </a:extLst>
          </p:cNvPr>
          <p:cNvSpPr/>
          <p:nvPr/>
        </p:nvSpPr>
        <p:spPr>
          <a:xfrm>
            <a:off x="7860055" y="3018770"/>
            <a:ext cx="998991" cy="400110"/>
          </a:xfrm>
          <a:prstGeom prst="rect">
            <a:avLst/>
          </a:prstGeom>
          <a:solidFill>
            <a:srgbClr val="FFA2A3"/>
          </a:solidFill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Ⓐ &gt;&gt; Ⓑ</a:t>
            </a:r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F34D7416-7D51-BE49-85A5-502A3A396657}"/>
              </a:ext>
            </a:extLst>
          </p:cNvPr>
          <p:cNvSpPr/>
          <p:nvPr/>
        </p:nvSpPr>
        <p:spPr>
          <a:xfrm rot="6764116">
            <a:off x="2657465" y="2806022"/>
            <a:ext cx="773820" cy="237153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9FE85B-57CA-9240-AB0E-5798A8CE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D90EBA-7D94-E14D-827F-F7914946CB92}"/>
              </a:ext>
            </a:extLst>
          </p:cNvPr>
          <p:cNvSpPr/>
          <p:nvPr/>
        </p:nvSpPr>
        <p:spPr>
          <a:xfrm>
            <a:off x="6377748" y="793902"/>
            <a:ext cx="9284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</a:rPr>
              <a:t>(EMNLP 2018)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186358-C477-A54C-9CBA-1217CEDB198F}"/>
              </a:ext>
            </a:extLst>
          </p:cNvPr>
          <p:cNvSpPr/>
          <p:nvPr/>
        </p:nvSpPr>
        <p:spPr>
          <a:xfrm>
            <a:off x="2418004" y="2102045"/>
            <a:ext cx="1445335" cy="30264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F090500-4AFD-9C4E-9F3D-ABB2429F611F}"/>
              </a:ext>
            </a:extLst>
          </p:cNvPr>
          <p:cNvGrpSpPr/>
          <p:nvPr/>
        </p:nvGrpSpPr>
        <p:grpSpPr>
          <a:xfrm>
            <a:off x="4601502" y="1111243"/>
            <a:ext cx="4091585" cy="1168678"/>
            <a:chOff x="4764062" y="1040123"/>
            <a:chExt cx="4091585" cy="116867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098B04E-FDDA-4549-BCFC-03588523B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336" t="31652" r="33563" b="38577"/>
            <a:stretch/>
          </p:blipFill>
          <p:spPr>
            <a:xfrm>
              <a:off x="4772500" y="1327288"/>
              <a:ext cx="4083147" cy="88151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D218C2-563D-4C4C-ABA0-27F8E37167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336" r="33563" b="89549"/>
            <a:stretch/>
          </p:blipFill>
          <p:spPr>
            <a:xfrm>
              <a:off x="4764062" y="1040123"/>
              <a:ext cx="4083147" cy="30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84080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02B3-AE16-7048-B0DE-32CBD83D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Omission of hypotheses</a:t>
            </a:r>
            <a:endParaRPr lang="en-US" dirty="0"/>
          </a:p>
        </p:txBody>
      </p:sp>
      <p:pic>
        <p:nvPicPr>
          <p:cNvPr id="5" name="Content Placeholder 4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361D7195-F380-8443-9ED8-AE16CC098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421" y="1389989"/>
            <a:ext cx="4083148" cy="125417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F52EC3-B6A2-A642-B501-F7DE94E8E064}"/>
              </a:ext>
            </a:extLst>
          </p:cNvPr>
          <p:cNvSpPr/>
          <p:nvPr/>
        </p:nvSpPr>
        <p:spPr>
          <a:xfrm>
            <a:off x="574330" y="4032856"/>
            <a:ext cx="85696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Flawed practice:</a:t>
            </a:r>
            <a:r>
              <a:rPr lang="en-US" dirty="0"/>
              <a:t> Many works use hypothesis assessment tests </a:t>
            </a:r>
            <a:r>
              <a:rPr lang="en-US" b="1" dirty="0"/>
              <a:t>without </a:t>
            </a:r>
            <a:r>
              <a:rPr lang="en-US" dirty="0"/>
              <a:t>knowing/stating their hypothesis.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0F3411-937A-084C-B292-3C294475AFF6}"/>
              </a:ext>
            </a:extLst>
          </p:cNvPr>
          <p:cNvSpPr/>
          <p:nvPr/>
        </p:nvSpPr>
        <p:spPr>
          <a:xfrm>
            <a:off x="6275154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Question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77DF52E-315A-464E-9641-D947BDF5ED9B}"/>
              </a:ext>
            </a:extLst>
          </p:cNvPr>
          <p:cNvSpPr/>
          <p:nvPr/>
        </p:nvSpPr>
        <p:spPr>
          <a:xfrm>
            <a:off x="3660049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Hypothesis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6D037F8-2E09-8744-B4DE-73AE48763E6A}"/>
              </a:ext>
            </a:extLst>
          </p:cNvPr>
          <p:cNvSpPr/>
          <p:nvPr/>
        </p:nvSpPr>
        <p:spPr>
          <a:xfrm>
            <a:off x="1044944" y="3316920"/>
            <a:ext cx="1968757" cy="41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Tool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4112881-25C4-2847-BECD-F285335B3987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>
            <a:off x="5628806" y="3525813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AA7B7F3-93D2-3845-BE68-C1560673ECD3}"/>
              </a:ext>
            </a:extLst>
          </p:cNvPr>
          <p:cNvCxnSpPr>
            <a:cxnSpLocks/>
            <a:stCxn id="69" idx="3"/>
            <a:endCxn id="68" idx="1"/>
          </p:cNvCxnSpPr>
          <p:nvPr/>
        </p:nvCxnSpPr>
        <p:spPr>
          <a:xfrm>
            <a:off x="3013701" y="3525813"/>
            <a:ext cx="646348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D751C6E2-3D25-954C-98C3-A8B5CD44FA4C}"/>
              </a:ext>
            </a:extLst>
          </p:cNvPr>
          <p:cNvSpPr/>
          <p:nvPr/>
        </p:nvSpPr>
        <p:spPr>
          <a:xfrm>
            <a:off x="5798355" y="3072237"/>
            <a:ext cx="303288" cy="400110"/>
          </a:xfrm>
          <a:prstGeom prst="rect">
            <a:avLst/>
          </a:prstGeom>
          <a:solidFill>
            <a:srgbClr val="FFA2A3"/>
          </a:solidFill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05693DA-FBD0-6A44-9B27-BFC47665A1F4}"/>
              </a:ext>
            </a:extLst>
          </p:cNvPr>
          <p:cNvSpPr/>
          <p:nvPr/>
        </p:nvSpPr>
        <p:spPr>
          <a:xfrm>
            <a:off x="7860055" y="3018770"/>
            <a:ext cx="998991" cy="400110"/>
          </a:xfrm>
          <a:prstGeom prst="rect">
            <a:avLst/>
          </a:prstGeom>
          <a:solidFill>
            <a:srgbClr val="FFA2A3"/>
          </a:solidFill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Ⓐ &gt;&gt; Ⓑ</a:t>
            </a:r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F34D7416-7D51-BE49-85A5-502A3A396657}"/>
              </a:ext>
            </a:extLst>
          </p:cNvPr>
          <p:cNvSpPr/>
          <p:nvPr/>
        </p:nvSpPr>
        <p:spPr>
          <a:xfrm rot="6764116">
            <a:off x="2657465" y="2806022"/>
            <a:ext cx="773820" cy="237153"/>
          </a:xfrm>
          <a:custGeom>
            <a:avLst/>
            <a:gdLst>
              <a:gd name="connsiteX0" fmla="*/ 1261242 w 1261242"/>
              <a:gd name="connsiteY0" fmla="*/ 423455 h 423455"/>
              <a:gd name="connsiteX1" fmla="*/ 859221 w 1261242"/>
              <a:gd name="connsiteY1" fmla="*/ 45083 h 423455"/>
              <a:gd name="connsiteX2" fmla="*/ 0 w 1261242"/>
              <a:gd name="connsiteY2" fmla="*/ 21435 h 42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1242" h="423455">
                <a:moveTo>
                  <a:pt x="1261242" y="423455"/>
                </a:moveTo>
                <a:cubicBezTo>
                  <a:pt x="1165335" y="267770"/>
                  <a:pt x="1069428" y="112086"/>
                  <a:pt x="859221" y="45083"/>
                </a:cubicBezTo>
                <a:cubicBezTo>
                  <a:pt x="649014" y="-21920"/>
                  <a:pt x="324507" y="-243"/>
                  <a:pt x="0" y="21435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9FE85B-57CA-9240-AB0E-5798A8CE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D90EBA-7D94-E14D-827F-F7914946CB92}"/>
              </a:ext>
            </a:extLst>
          </p:cNvPr>
          <p:cNvSpPr/>
          <p:nvPr/>
        </p:nvSpPr>
        <p:spPr>
          <a:xfrm>
            <a:off x="6377748" y="793902"/>
            <a:ext cx="9284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</a:rPr>
              <a:t>(EMNLP 2018)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186358-C477-A54C-9CBA-1217CEDB198F}"/>
              </a:ext>
            </a:extLst>
          </p:cNvPr>
          <p:cNvSpPr/>
          <p:nvPr/>
        </p:nvSpPr>
        <p:spPr>
          <a:xfrm>
            <a:off x="2418004" y="2102045"/>
            <a:ext cx="1445335" cy="30264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F090500-4AFD-9C4E-9F3D-ABB2429F611F}"/>
              </a:ext>
            </a:extLst>
          </p:cNvPr>
          <p:cNvGrpSpPr/>
          <p:nvPr/>
        </p:nvGrpSpPr>
        <p:grpSpPr>
          <a:xfrm>
            <a:off x="4601502" y="1111243"/>
            <a:ext cx="4091585" cy="1168678"/>
            <a:chOff x="4764062" y="1040123"/>
            <a:chExt cx="4091585" cy="116867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098B04E-FDDA-4549-BCFC-03588523B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336" t="31652" r="33563" b="38577"/>
            <a:stretch/>
          </p:blipFill>
          <p:spPr>
            <a:xfrm>
              <a:off x="4772500" y="1327288"/>
              <a:ext cx="4083147" cy="88151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BD218C2-563D-4C4C-ABA0-27F8E37167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336" r="33563" b="89549"/>
            <a:stretch/>
          </p:blipFill>
          <p:spPr>
            <a:xfrm>
              <a:off x="4764062" y="1040123"/>
              <a:ext cx="4083147" cy="309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064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0CC6-6CAE-A945-8288-58851A76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Cycle of Empirical Research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142BE5-58AB-3044-98F7-8900CDE25480}"/>
              </a:ext>
            </a:extLst>
          </p:cNvPr>
          <p:cNvSpPr/>
          <p:nvPr/>
        </p:nvSpPr>
        <p:spPr>
          <a:xfrm>
            <a:off x="3630133" y="3365223"/>
            <a:ext cx="1826885" cy="814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Empirical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Observations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B4B3CB9-3CFF-CD47-83F2-15B3311A0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6B84D9-2A5E-8B4C-90BB-995546003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821" y="4208804"/>
            <a:ext cx="836083" cy="95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454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C21BE-7E9E-D94D-B0F0-3BE2D3AF4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Summary &amp;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9879B-F4D1-AC4F-AEDF-E1222C724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31" y="1369219"/>
            <a:ext cx="8089837" cy="3263504"/>
          </a:xfrm>
        </p:spPr>
        <p:txBody>
          <a:bodyPr>
            <a:normAutofit/>
          </a:bodyPr>
          <a:lstStyle/>
          <a:p>
            <a:r>
              <a:rPr lang="en-US" dirty="0"/>
              <a:t>Motivated by several serious </a:t>
            </a:r>
            <a:r>
              <a:rPr lang="en-US" b="1" dirty="0"/>
              <a:t>malpractices</a:t>
            </a:r>
            <a:r>
              <a:rPr lang="en-US" dirty="0"/>
              <a:t>: </a:t>
            </a:r>
          </a:p>
          <a:p>
            <a:pPr lvl="1"/>
            <a:r>
              <a:rPr lang="en-US" b="1" dirty="0"/>
              <a:t>Under-reporting</a:t>
            </a:r>
            <a:r>
              <a:rPr lang="en-US" dirty="0"/>
              <a:t> of hypotheses and how they address research questions. </a:t>
            </a:r>
          </a:p>
          <a:p>
            <a:pPr lvl="1"/>
            <a:r>
              <a:rPr lang="en-US" dirty="0"/>
              <a:t>Inability to </a:t>
            </a:r>
            <a:r>
              <a:rPr lang="en-US" b="1" dirty="0"/>
              <a:t>interpret</a:t>
            </a:r>
            <a:r>
              <a:rPr lang="en-US" dirty="0"/>
              <a:t> statistical tools or their results. </a:t>
            </a:r>
          </a:p>
          <a:p>
            <a:pPr lvl="1"/>
            <a:r>
              <a:rPr lang="en-US" dirty="0"/>
              <a:t>Lack of </a:t>
            </a:r>
            <a:r>
              <a:rPr lang="en-US" b="1" dirty="0"/>
              <a:t>awareness</a:t>
            </a:r>
            <a:r>
              <a:rPr lang="en-US" dirty="0"/>
              <a:t> about various alternatives; e.g., </a:t>
            </a:r>
            <a:r>
              <a:rPr lang="en-US" b="1" dirty="0"/>
              <a:t>Bayesian</a:t>
            </a:r>
            <a:r>
              <a:rPr lang="en-US" dirty="0"/>
              <a:t> assessment tools. 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Research works should be </a:t>
            </a:r>
            <a:r>
              <a:rPr lang="en-US" b="1" dirty="0"/>
              <a:t>explicit</a:t>
            </a:r>
            <a:r>
              <a:rPr lang="en-US" dirty="0"/>
              <a:t> about: </a:t>
            </a:r>
          </a:p>
          <a:p>
            <a:pPr lvl="1"/>
            <a:r>
              <a:rPr lang="en-US" dirty="0"/>
              <a:t>(a) Their choice of </a:t>
            </a:r>
            <a:r>
              <a:rPr lang="en-US" b="1" dirty="0"/>
              <a:t>hypothesis</a:t>
            </a:r>
            <a:r>
              <a:rPr lang="en-US" dirty="0"/>
              <a:t> and, </a:t>
            </a:r>
          </a:p>
          <a:p>
            <a:pPr lvl="1"/>
            <a:r>
              <a:rPr lang="en-US" dirty="0"/>
              <a:t>(b) How selected </a:t>
            </a:r>
            <a:r>
              <a:rPr lang="en-US" b="1" dirty="0"/>
              <a:t>statistical tool </a:t>
            </a:r>
            <a:r>
              <a:rPr lang="en-US" dirty="0"/>
              <a:t>addresses this hypothesis.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476BD-3DAF-D64F-A0CB-8BF930CE4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13341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63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/>
              <a:t>Statistical tools in this work . . . 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C37AE1-3D8A-1E4C-ACD4-2E63FAED5ADA}"/>
              </a:ext>
            </a:extLst>
          </p:cNvPr>
          <p:cNvSpPr/>
          <p:nvPr/>
        </p:nvSpPr>
        <p:spPr>
          <a:xfrm>
            <a:off x="3550128" y="1380811"/>
            <a:ext cx="1440777" cy="700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Frequentist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3B1CF7-E6D7-6D40-A5B6-AC44B6E1E953}"/>
              </a:ext>
            </a:extLst>
          </p:cNvPr>
          <p:cNvSpPr/>
          <p:nvPr/>
        </p:nvSpPr>
        <p:spPr>
          <a:xfrm>
            <a:off x="5496740" y="1380811"/>
            <a:ext cx="1440777" cy="700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Bayesian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6FDFE0-EC08-6A44-B7EA-8F326F598306}"/>
              </a:ext>
            </a:extLst>
          </p:cNvPr>
          <p:cNvSpPr/>
          <p:nvPr/>
        </p:nvSpPr>
        <p:spPr>
          <a:xfrm>
            <a:off x="1200151" y="2293966"/>
            <a:ext cx="2030282" cy="831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Binary/Categorical Decisions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0EF217-77E7-5F44-B187-46ECB411593D}"/>
              </a:ext>
            </a:extLst>
          </p:cNvPr>
          <p:cNvSpPr/>
          <p:nvPr/>
        </p:nvSpPr>
        <p:spPr>
          <a:xfrm>
            <a:off x="1200150" y="3392411"/>
            <a:ext cx="2030282" cy="831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Uncertainty Estimations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CA5861-9473-2E4F-91D6-A35B649AC859}"/>
              </a:ext>
            </a:extLst>
          </p:cNvPr>
          <p:cNvSpPr/>
          <p:nvPr/>
        </p:nvSpPr>
        <p:spPr>
          <a:xfrm>
            <a:off x="3363993" y="2228630"/>
            <a:ext cx="1813051" cy="96247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Null-Hypothesis Significance Test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390A33-4C13-0A49-A765-C04FCEF5B5BF}"/>
              </a:ext>
            </a:extLst>
          </p:cNvPr>
          <p:cNvSpPr/>
          <p:nvPr/>
        </p:nvSpPr>
        <p:spPr>
          <a:xfrm>
            <a:off x="5310604" y="2228630"/>
            <a:ext cx="1813051" cy="9624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Bayes Factor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B1087C-B2FE-CE44-826F-AE62BAE15C75}"/>
              </a:ext>
            </a:extLst>
          </p:cNvPr>
          <p:cNvSpPr/>
          <p:nvPr/>
        </p:nvSpPr>
        <p:spPr>
          <a:xfrm>
            <a:off x="3363993" y="3327075"/>
            <a:ext cx="1813051" cy="9624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Confidence Interval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E0507-83F4-4F4C-99F0-880C3D7CCD17}"/>
              </a:ext>
            </a:extLst>
          </p:cNvPr>
          <p:cNvSpPr/>
          <p:nvPr/>
        </p:nvSpPr>
        <p:spPr>
          <a:xfrm>
            <a:off x="5310604" y="3327075"/>
            <a:ext cx="1813051" cy="96247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224B8-2D98-C940-B0F6-ECE3549E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AE9A98-1243-1040-9FDD-830731250417}"/>
              </a:ext>
            </a:extLst>
          </p:cNvPr>
          <p:cNvSpPr/>
          <p:nvPr/>
        </p:nvSpPr>
        <p:spPr>
          <a:xfrm>
            <a:off x="3689835" y="4681914"/>
            <a:ext cx="18069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10FB"/>
                </a:solidFill>
                <a:latin typeface="Arial"/>
                <a:ea typeface="Arial"/>
                <a:cs typeface="Arial"/>
                <a:sym typeface="Arial"/>
              </a:rPr>
              <a:t>Kruschke</a:t>
            </a:r>
            <a:r>
              <a:rPr lang="en-US" sz="1000" dirty="0">
                <a:solidFill>
                  <a:srgbClr val="0010FB"/>
                </a:solidFill>
                <a:latin typeface="Arial"/>
                <a:ea typeface="Arial"/>
                <a:cs typeface="Arial"/>
                <a:sym typeface="Arial"/>
              </a:rPr>
              <a:t> and Liddell, 2018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)</a:t>
            </a:r>
            <a:endParaRPr lang="en-US" sz="1000" dirty="0">
              <a:solidFill>
                <a:srgbClr val="0010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0906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6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/>
              <a:t>Statistical tools in this work . . . 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C37AE1-3D8A-1E4C-ACD4-2E63FAED5ADA}"/>
              </a:ext>
            </a:extLst>
          </p:cNvPr>
          <p:cNvSpPr/>
          <p:nvPr/>
        </p:nvSpPr>
        <p:spPr>
          <a:xfrm>
            <a:off x="3550128" y="1380811"/>
            <a:ext cx="1440777" cy="700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Frequentist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3B1CF7-E6D7-6D40-A5B6-AC44B6E1E953}"/>
              </a:ext>
            </a:extLst>
          </p:cNvPr>
          <p:cNvSpPr/>
          <p:nvPr/>
        </p:nvSpPr>
        <p:spPr>
          <a:xfrm>
            <a:off x="5496740" y="1380811"/>
            <a:ext cx="1440777" cy="700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Bayesian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6FDFE0-EC08-6A44-B7EA-8F326F598306}"/>
              </a:ext>
            </a:extLst>
          </p:cNvPr>
          <p:cNvSpPr/>
          <p:nvPr/>
        </p:nvSpPr>
        <p:spPr>
          <a:xfrm>
            <a:off x="1200151" y="2293966"/>
            <a:ext cx="2030282" cy="831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Binary/Categorical Decisions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0EF217-77E7-5F44-B187-46ECB411593D}"/>
              </a:ext>
            </a:extLst>
          </p:cNvPr>
          <p:cNvSpPr/>
          <p:nvPr/>
        </p:nvSpPr>
        <p:spPr>
          <a:xfrm>
            <a:off x="1200150" y="3392411"/>
            <a:ext cx="2030282" cy="831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Uncertainty Estimations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CA5861-9473-2E4F-91D6-A35B649AC859}"/>
              </a:ext>
            </a:extLst>
          </p:cNvPr>
          <p:cNvSpPr/>
          <p:nvPr/>
        </p:nvSpPr>
        <p:spPr>
          <a:xfrm>
            <a:off x="3363993" y="2228630"/>
            <a:ext cx="1813051" cy="96247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Null-Hypothesis Significance Test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390A33-4C13-0A49-A765-C04FCEF5B5BF}"/>
              </a:ext>
            </a:extLst>
          </p:cNvPr>
          <p:cNvSpPr/>
          <p:nvPr/>
        </p:nvSpPr>
        <p:spPr>
          <a:xfrm>
            <a:off x="5310604" y="2228630"/>
            <a:ext cx="1813051" cy="9624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Bayes Factor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B1087C-B2FE-CE44-826F-AE62BAE15C75}"/>
              </a:ext>
            </a:extLst>
          </p:cNvPr>
          <p:cNvSpPr/>
          <p:nvPr/>
        </p:nvSpPr>
        <p:spPr>
          <a:xfrm>
            <a:off x="3363993" y="3327075"/>
            <a:ext cx="1813051" cy="9624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Confidence Interval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E0507-83F4-4F4C-99F0-880C3D7CCD17}"/>
              </a:ext>
            </a:extLst>
          </p:cNvPr>
          <p:cNvSpPr/>
          <p:nvPr/>
        </p:nvSpPr>
        <p:spPr>
          <a:xfrm>
            <a:off x="5310604" y="3327075"/>
            <a:ext cx="1813051" cy="96247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224B8-2D98-C940-B0F6-ECE3549E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CF01D-1C6E-CD49-9CDE-4FD35FD2D1C0}"/>
              </a:ext>
            </a:extLst>
          </p:cNvPr>
          <p:cNvSpPr/>
          <p:nvPr/>
        </p:nvSpPr>
        <p:spPr>
          <a:xfrm>
            <a:off x="3363993" y="2217200"/>
            <a:ext cx="1813051" cy="962474"/>
          </a:xfrm>
          <a:prstGeom prst="rect">
            <a:avLst/>
          </a:prstGeom>
          <a:solidFill>
            <a:srgbClr val="FF16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3EBA08-5572-1340-854B-F1159A527142}"/>
              </a:ext>
            </a:extLst>
          </p:cNvPr>
          <p:cNvSpPr/>
          <p:nvPr/>
        </p:nvSpPr>
        <p:spPr>
          <a:xfrm>
            <a:off x="5310604" y="3332396"/>
            <a:ext cx="1813051" cy="962474"/>
          </a:xfrm>
          <a:prstGeom prst="rect">
            <a:avLst/>
          </a:prstGeom>
          <a:solidFill>
            <a:srgbClr val="FF160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AE9A98-1243-1040-9FDD-830731250417}"/>
              </a:ext>
            </a:extLst>
          </p:cNvPr>
          <p:cNvSpPr/>
          <p:nvPr/>
        </p:nvSpPr>
        <p:spPr>
          <a:xfrm>
            <a:off x="3689835" y="4681914"/>
            <a:ext cx="18069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10FB"/>
                </a:solidFill>
                <a:latin typeface="Arial"/>
                <a:ea typeface="Arial"/>
                <a:cs typeface="Arial"/>
                <a:sym typeface="Arial"/>
              </a:rPr>
              <a:t>Kruschke</a:t>
            </a:r>
            <a:r>
              <a:rPr lang="en-US" sz="1000" dirty="0">
                <a:solidFill>
                  <a:srgbClr val="0010FB"/>
                </a:solidFill>
                <a:latin typeface="Arial"/>
                <a:ea typeface="Arial"/>
                <a:cs typeface="Arial"/>
                <a:sym typeface="Arial"/>
              </a:rPr>
              <a:t> and Liddell, 2018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)</a:t>
            </a:r>
            <a:endParaRPr lang="en-US" sz="1000" dirty="0">
              <a:solidFill>
                <a:srgbClr val="0010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1212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7EB0-70EC-1148-92E6-108A54A4F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of the NLP Community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0A068-09B7-F34A-B6BB-B4D7BB079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712ABA-E0C6-4747-9D32-4545607E7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492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7EB0-70EC-1148-92E6-108A54A4F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of the NLP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0E35-CA48-9749-A8B7-98355A090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157067" cy="3263504"/>
          </a:xfrm>
        </p:spPr>
        <p:txBody>
          <a:bodyPr/>
          <a:lstStyle/>
          <a:p>
            <a:r>
              <a:rPr lang="en-US" dirty="0"/>
              <a:t>A questionnaire containing general and specific questions about significance assessment tools</a:t>
            </a:r>
          </a:p>
          <a:p>
            <a:r>
              <a:rPr lang="en-US" dirty="0"/>
              <a:t>Sent it to over 400 researchers randomly selected from ACL’18 proceedings </a:t>
            </a:r>
          </a:p>
          <a:p>
            <a:r>
              <a:rPr lang="en-US" dirty="0"/>
              <a:t>~50 individuals responded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0A068-09B7-F34A-B6BB-B4D7BB079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20294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7EB0-70EC-1148-92E6-108A54A4F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of the NLP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0E35-CA48-9749-A8B7-98355A090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157067" cy="3263504"/>
          </a:xfrm>
        </p:spPr>
        <p:txBody>
          <a:bodyPr/>
          <a:lstStyle/>
          <a:p>
            <a:r>
              <a:rPr lang="en-US" dirty="0"/>
              <a:t>A questionnaire containing general and specific questions about significance assessment tools</a:t>
            </a:r>
          </a:p>
          <a:p>
            <a:r>
              <a:rPr lang="en-US" dirty="0"/>
              <a:t>Sent it to over 400 researchers randomly selected from ACL’18 proceedings </a:t>
            </a:r>
          </a:p>
          <a:p>
            <a:r>
              <a:rPr lang="en-US" dirty="0"/>
              <a:t>~50 individuals responded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0A068-09B7-F34A-B6BB-B4D7BB079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58554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7EB0-70EC-1148-92E6-108A54A4F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of the NLP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0E35-CA48-9749-A8B7-98355A090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157067" cy="3263504"/>
          </a:xfrm>
        </p:spPr>
        <p:txBody>
          <a:bodyPr/>
          <a:lstStyle/>
          <a:p>
            <a:r>
              <a:rPr lang="en-US" dirty="0"/>
              <a:t>A questionnaire containing general and specific questions about significance assessment tools</a:t>
            </a:r>
          </a:p>
          <a:p>
            <a:r>
              <a:rPr lang="en-US" dirty="0"/>
              <a:t>Sent it to over 400 researchers randomly selected from ACL’18 proceedings </a:t>
            </a:r>
          </a:p>
          <a:p>
            <a:r>
              <a:rPr lang="en-US" dirty="0"/>
              <a:t>~50 individuals responded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0A068-09B7-F34A-B6BB-B4D7BB079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60597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7EB0-70EC-1148-92E6-108A54A4F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of the NLP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0E35-CA48-9749-A8B7-98355A090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157067" cy="3263504"/>
          </a:xfrm>
        </p:spPr>
        <p:txBody>
          <a:bodyPr/>
          <a:lstStyle/>
          <a:p>
            <a:r>
              <a:rPr lang="en-US" dirty="0"/>
              <a:t>A questionnaire containing general and specific questions about significance assessment tools</a:t>
            </a:r>
          </a:p>
          <a:p>
            <a:r>
              <a:rPr lang="en-US" dirty="0"/>
              <a:t>Sent it to over 400 researchers randomly selected from ACL’18 proceedings </a:t>
            </a:r>
          </a:p>
          <a:p>
            <a:r>
              <a:rPr lang="en-US" dirty="0"/>
              <a:t>~50 individuals responded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738506-612A-E745-A17B-5E796FFB74D3}"/>
              </a:ext>
            </a:extLst>
          </p:cNvPr>
          <p:cNvGrpSpPr/>
          <p:nvPr/>
        </p:nvGrpSpPr>
        <p:grpSpPr>
          <a:xfrm>
            <a:off x="3807429" y="3214764"/>
            <a:ext cx="5064968" cy="1709814"/>
            <a:chOff x="3807429" y="3214764"/>
            <a:chExt cx="5064968" cy="1709814"/>
          </a:xfrm>
        </p:grpSpPr>
        <p:pic>
          <p:nvPicPr>
            <p:cNvPr id="11" name="Picture 10" descr="A picture containing bird, tree, flower&#10;&#10;Description automatically generated">
              <a:extLst>
                <a:ext uri="{FF2B5EF4-FFF2-40B4-BE49-F238E27FC236}">
                  <a16:creationId xmlns:a16="http://schemas.microsoft.com/office/drawing/2014/main" id="{BB962D47-4E9D-8043-BF90-5A3757A9C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1255" b="6323"/>
            <a:stretch/>
          </p:blipFill>
          <p:spPr>
            <a:xfrm>
              <a:off x="3807429" y="3214764"/>
              <a:ext cx="5064968" cy="17098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DF2D02-D3E4-D447-8407-51E0243C0EA5}"/>
                </a:ext>
              </a:extLst>
            </p:cNvPr>
            <p:cNvSpPr/>
            <p:nvPr/>
          </p:nvSpPr>
          <p:spPr>
            <a:xfrm>
              <a:off x="4378011" y="3312419"/>
              <a:ext cx="1615384" cy="16040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9112AF-ACE4-CB4B-89AD-42702348BC3D}"/>
                </a:ext>
              </a:extLst>
            </p:cNvPr>
            <p:cNvSpPr/>
            <p:nvPr/>
          </p:nvSpPr>
          <p:spPr>
            <a:xfrm>
              <a:off x="4378010" y="4465095"/>
              <a:ext cx="497150" cy="16040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0A068-09B7-F34A-B6BB-B4D7BB079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01059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7EB0-70EC-1148-92E6-108A54A4F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of the NLP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0E35-CA48-9749-A8B7-98355A090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i="1" dirty="0"/>
              <a:t>“I have learned about statistical hypothesis testing/assessment (via taking classes or reading it from other places).”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510A3-866C-0449-B0BF-E48F570A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91941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7EB0-70EC-1148-92E6-108A54A4F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of the NLP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0E35-CA48-9749-A8B7-98355A090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i="1" dirty="0"/>
              <a:t>“I have learned about statistical hypothesis testing/assessment (via taking classes or reading it from other places).”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7D95873-AE4F-5F48-BF3B-50A2307D6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854" y="2281727"/>
            <a:ext cx="2023146" cy="2095144"/>
          </a:xfrm>
          <a:prstGeom prst="rect">
            <a:avLst/>
          </a:prstGeom>
        </p:spPr>
      </p:pic>
      <p:pic>
        <p:nvPicPr>
          <p:cNvPr id="7" name="Picture 6" descr="A picture containing knife&#10;&#10;Description automatically generated">
            <a:extLst>
              <a:ext uri="{FF2B5EF4-FFF2-40B4-BE49-F238E27FC236}">
                <a16:creationId xmlns:a16="http://schemas.microsoft.com/office/drawing/2014/main" id="{8F41F516-19B1-7746-B428-6ACDE0A5E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922" y="2843867"/>
            <a:ext cx="2217931" cy="9248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510A3-866C-0449-B0BF-E48F570A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3093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0CC6-6CAE-A945-8288-58851A76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Cycle of Empirical Research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142BE5-58AB-3044-98F7-8900CDE25480}"/>
              </a:ext>
            </a:extLst>
          </p:cNvPr>
          <p:cNvSpPr/>
          <p:nvPr/>
        </p:nvSpPr>
        <p:spPr>
          <a:xfrm>
            <a:off x="3630133" y="3365223"/>
            <a:ext cx="1826885" cy="814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Empirical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Observations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17E3DE8-D14D-4141-AC8F-4270CD3B3B12}"/>
              </a:ext>
            </a:extLst>
          </p:cNvPr>
          <p:cNvSpPr/>
          <p:nvPr/>
        </p:nvSpPr>
        <p:spPr>
          <a:xfrm rot="10800000">
            <a:off x="3024526" y="2021125"/>
            <a:ext cx="1226090" cy="1787131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DF251-65B6-7147-A16C-72EF45688764}"/>
              </a:ext>
            </a:extLst>
          </p:cNvPr>
          <p:cNvSpPr txBox="1"/>
          <p:nvPr/>
        </p:nvSpPr>
        <p:spPr>
          <a:xfrm>
            <a:off x="2367053" y="2407654"/>
            <a:ext cx="12120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????</a:t>
            </a:r>
          </a:p>
          <a:p>
            <a:pPr algn="ctr"/>
            <a:r>
              <a:rPr lang="en-US" i="1" dirty="0"/>
              <a:t>Research </a:t>
            </a:r>
          </a:p>
          <a:p>
            <a:pPr algn="ctr"/>
            <a:r>
              <a:rPr lang="en-US" i="1" dirty="0"/>
              <a:t>Problem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B4B3CB9-3CFF-CD47-83F2-15B3311A0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6B84D9-2A5E-8B4C-90BB-995546003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821" y="4208804"/>
            <a:ext cx="836083" cy="95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579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A4DDE-A462-3A44-96F0-E381BF69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 in Our Survey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56FD7-377D-C34C-AB54-50F91FF58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i="1" dirty="0"/>
              <a:t>“I have used "hypothesis testing" in the past (in a homework, a paper, etc.)”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79A29D-D211-2942-A61C-16E69B83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07891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A4DDE-A462-3A44-96F0-E381BF69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 in Our Survey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56FD7-377D-C34C-AB54-50F91FF58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i="1" dirty="0"/>
              <a:t>“I have used "hypothesis testing" in the past (in a homework, a paper, etc.)”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A999EFA-E1A0-5A41-9B8A-663D06300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581" y="2094729"/>
            <a:ext cx="4853418" cy="232344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79A29D-D211-2942-A61C-16E69B83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91967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32378-F716-094F-B191-4995E172B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 in Our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56CEF-4713-2346-BD21-6851ECA65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“I am not a robot”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30232-FD8C-1146-B872-76C08911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27128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32378-F716-094F-B191-4995E172B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 in Our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56CEF-4713-2346-BD21-6851ECA65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“I am not a robot”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8B182B-2F7A-D748-B6B0-E0867AB02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59" y="1727737"/>
            <a:ext cx="7306654" cy="237711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30232-FD8C-1146-B872-76C08911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49381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32378-F716-094F-B191-4995E172B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 in Our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56CEF-4713-2346-BD21-6851ECA65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“I am not a robot”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8B182B-2F7A-D748-B6B0-E0867AB02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59" y="1727737"/>
            <a:ext cx="7306654" cy="23771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E5AD15-1472-7845-A31E-0E6F05C3B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956" y="2210635"/>
            <a:ext cx="904528" cy="114633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30232-FD8C-1146-B872-76C08911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69004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32378-F716-094F-B191-4995E172B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 in Our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56CEF-4713-2346-BD21-6851ECA65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“I am not a robot”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8B182B-2F7A-D748-B6B0-E0867AB02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59" y="1727737"/>
            <a:ext cx="7306654" cy="23771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E5AD15-1472-7845-A31E-0E6F05C3B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956" y="2210635"/>
            <a:ext cx="904528" cy="114633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30232-FD8C-1146-B872-76C08911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4D3DDA-0172-734A-920A-88AC4473C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01" r="13019"/>
          <a:stretch/>
        </p:blipFill>
        <p:spPr>
          <a:xfrm>
            <a:off x="5282800" y="4010711"/>
            <a:ext cx="1460900" cy="115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246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77AC-54E6-104A-81D4-1D124746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and Patterns in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BCE1-0577-2D48-B1C8-38D4CD04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Study </a:t>
            </a:r>
            <a:r>
              <a:rPr lang="en-US" b="1" dirty="0"/>
              <a:t>NLP conference papers: </a:t>
            </a:r>
            <a:r>
              <a:rPr lang="en-US" dirty="0"/>
              <a:t>ACL’18 papers (</a:t>
            </a:r>
            <a:r>
              <a:rPr lang="en-US" b="1" dirty="0"/>
              <a:t>439</a:t>
            </a:r>
            <a:r>
              <a:rPr lang="en-US" dirty="0"/>
              <a:t> papers)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9005B2-71CF-6A41-B333-C8C4A30AF7E9}"/>
              </a:ext>
            </a:extLst>
          </p:cNvPr>
          <p:cNvGrpSpPr/>
          <p:nvPr/>
        </p:nvGrpSpPr>
        <p:grpSpPr>
          <a:xfrm>
            <a:off x="4252298" y="2317474"/>
            <a:ext cx="4134580" cy="2196870"/>
            <a:chOff x="1789654" y="1380811"/>
            <a:chExt cx="5334001" cy="29087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2E2CFF-C4E5-7441-9823-DC890FFE053A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4344A0-7C3F-E540-A8B1-3D8B50B73CD3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B9E600-B444-C147-8203-AA8981C22307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6C356E-3ED8-124A-968F-4BCA0DF159EE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1F59A9-9A3E-0146-BA4C-A810F30F1771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C1829D-54FC-1B4D-BCC4-C203178072AB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88DEC2-EC3F-0644-86FA-A23C605DB978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F3AA3B-08FD-C544-BA4F-398038A8FC3D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F239E-3870-C24F-8539-874231025B11}"/>
              </a:ext>
            </a:extLst>
          </p:cNvPr>
          <p:cNvSpPr/>
          <p:nvPr/>
        </p:nvSpPr>
        <p:spPr>
          <a:xfrm>
            <a:off x="668330" y="1863930"/>
            <a:ext cx="56308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10FB"/>
                </a:solidFill>
              </a:rPr>
              <a:t>How many papers did use significance testing?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8DF7F3-E62E-F64C-B9AB-DCB41EF3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015252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77AC-54E6-104A-81D4-1D124746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and Patterns in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BCE1-0577-2D48-B1C8-38D4CD04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Study </a:t>
            </a:r>
            <a:r>
              <a:rPr lang="en-US" b="1" dirty="0"/>
              <a:t>NLP conference papers: </a:t>
            </a:r>
            <a:r>
              <a:rPr lang="en-US" dirty="0"/>
              <a:t>ACL’18 papers (</a:t>
            </a:r>
            <a:r>
              <a:rPr lang="en-US" b="1" dirty="0"/>
              <a:t>439</a:t>
            </a:r>
            <a:r>
              <a:rPr lang="en-US" dirty="0"/>
              <a:t> papers)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9005B2-71CF-6A41-B333-C8C4A30AF7E9}"/>
              </a:ext>
            </a:extLst>
          </p:cNvPr>
          <p:cNvGrpSpPr/>
          <p:nvPr/>
        </p:nvGrpSpPr>
        <p:grpSpPr>
          <a:xfrm>
            <a:off x="4252298" y="2317474"/>
            <a:ext cx="4134580" cy="2196870"/>
            <a:chOff x="1789654" y="1380811"/>
            <a:chExt cx="5334001" cy="29087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2E2CFF-C4E5-7441-9823-DC890FFE053A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4344A0-7C3F-E540-A8B1-3D8B50B73CD3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B9E600-B444-C147-8203-AA8981C22307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6C356E-3ED8-124A-968F-4BCA0DF159EE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1F59A9-9A3E-0146-BA4C-A810F30F1771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C1829D-54FC-1B4D-BCC4-C203178072AB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88DEC2-EC3F-0644-86FA-A23C605DB978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F3AA3B-08FD-C544-BA4F-398038A8FC3D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76E5604-CBC8-984B-8238-114336CC01DC}"/>
              </a:ext>
            </a:extLst>
          </p:cNvPr>
          <p:cNvSpPr/>
          <p:nvPr/>
        </p:nvSpPr>
        <p:spPr>
          <a:xfrm>
            <a:off x="5224815" y="2761021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73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F239E-3870-C24F-8539-874231025B11}"/>
              </a:ext>
            </a:extLst>
          </p:cNvPr>
          <p:cNvSpPr/>
          <p:nvPr/>
        </p:nvSpPr>
        <p:spPr>
          <a:xfrm>
            <a:off x="668330" y="1863930"/>
            <a:ext cx="56308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10FB"/>
                </a:solidFill>
              </a:rPr>
              <a:t>How many papers did use significance testing?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8DF7F3-E62E-F64C-B9AB-DCB41EF3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67535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77AC-54E6-104A-81D4-1D124746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and Patterns in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BCE1-0577-2D48-B1C8-38D4CD04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Study </a:t>
            </a:r>
            <a:r>
              <a:rPr lang="en-US" b="1" dirty="0"/>
              <a:t>NLP conference papers: </a:t>
            </a:r>
            <a:r>
              <a:rPr lang="en-US" dirty="0"/>
              <a:t>ACL’18 papers (</a:t>
            </a:r>
            <a:r>
              <a:rPr lang="en-US" b="1" dirty="0"/>
              <a:t>439</a:t>
            </a:r>
            <a:r>
              <a:rPr lang="en-US" dirty="0"/>
              <a:t> papers)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9005B2-71CF-6A41-B333-C8C4A30AF7E9}"/>
              </a:ext>
            </a:extLst>
          </p:cNvPr>
          <p:cNvGrpSpPr/>
          <p:nvPr/>
        </p:nvGrpSpPr>
        <p:grpSpPr>
          <a:xfrm>
            <a:off x="4252298" y="2317474"/>
            <a:ext cx="4134580" cy="2196870"/>
            <a:chOff x="1789654" y="1380811"/>
            <a:chExt cx="5334001" cy="29087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2E2CFF-C4E5-7441-9823-DC890FFE053A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4344A0-7C3F-E540-A8B1-3D8B50B73CD3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B9E600-B444-C147-8203-AA8981C22307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6C356E-3ED8-124A-968F-4BCA0DF159EE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1F59A9-9A3E-0146-BA4C-A810F30F1771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C1829D-54FC-1B4D-BCC4-C203178072AB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88DEC2-EC3F-0644-86FA-A23C605DB978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F3AA3B-08FD-C544-BA4F-398038A8FC3D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76E5604-CBC8-984B-8238-114336CC01DC}"/>
              </a:ext>
            </a:extLst>
          </p:cNvPr>
          <p:cNvSpPr/>
          <p:nvPr/>
        </p:nvSpPr>
        <p:spPr>
          <a:xfrm>
            <a:off x="5224815" y="2761021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73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75D42A-70D7-7E41-8397-C31B18DE25F6}"/>
              </a:ext>
            </a:extLst>
          </p:cNvPr>
          <p:cNvSpPr/>
          <p:nvPr/>
        </p:nvSpPr>
        <p:spPr>
          <a:xfrm>
            <a:off x="5224815" y="4305758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6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F239E-3870-C24F-8539-874231025B11}"/>
              </a:ext>
            </a:extLst>
          </p:cNvPr>
          <p:cNvSpPr/>
          <p:nvPr/>
        </p:nvSpPr>
        <p:spPr>
          <a:xfrm>
            <a:off x="668330" y="1863930"/>
            <a:ext cx="56308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10FB"/>
                </a:solidFill>
              </a:rPr>
              <a:t>How many papers did use significance testing?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8DF7F3-E62E-F64C-B9AB-DCB41EF3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60598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77AC-54E6-104A-81D4-1D124746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and Patterns in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BCE1-0577-2D48-B1C8-38D4CD04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Study </a:t>
            </a:r>
            <a:r>
              <a:rPr lang="en-US" b="1" dirty="0"/>
              <a:t>NLP conference papers: </a:t>
            </a:r>
            <a:r>
              <a:rPr lang="en-US" dirty="0"/>
              <a:t>ACL’18 papers (</a:t>
            </a:r>
            <a:r>
              <a:rPr lang="en-US" b="1" dirty="0"/>
              <a:t>439</a:t>
            </a:r>
            <a:r>
              <a:rPr lang="en-US" dirty="0"/>
              <a:t> papers)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9005B2-71CF-6A41-B333-C8C4A30AF7E9}"/>
              </a:ext>
            </a:extLst>
          </p:cNvPr>
          <p:cNvGrpSpPr/>
          <p:nvPr/>
        </p:nvGrpSpPr>
        <p:grpSpPr>
          <a:xfrm>
            <a:off x="4252298" y="2317474"/>
            <a:ext cx="4134580" cy="2196870"/>
            <a:chOff x="1789654" y="1380811"/>
            <a:chExt cx="5334001" cy="29087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2E2CFF-C4E5-7441-9823-DC890FFE053A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4344A0-7C3F-E540-A8B1-3D8B50B73CD3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B9E600-B444-C147-8203-AA8981C22307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6C356E-3ED8-124A-968F-4BCA0DF159EE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1F59A9-9A3E-0146-BA4C-A810F30F1771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C1829D-54FC-1B4D-BCC4-C203178072AB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88DEC2-EC3F-0644-86FA-A23C605DB978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F3AA3B-08FD-C544-BA4F-398038A8FC3D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76E5604-CBC8-984B-8238-114336CC01DC}"/>
              </a:ext>
            </a:extLst>
          </p:cNvPr>
          <p:cNvSpPr/>
          <p:nvPr/>
        </p:nvSpPr>
        <p:spPr>
          <a:xfrm>
            <a:off x="5224815" y="2761021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73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75D42A-70D7-7E41-8397-C31B18DE25F6}"/>
              </a:ext>
            </a:extLst>
          </p:cNvPr>
          <p:cNvSpPr/>
          <p:nvPr/>
        </p:nvSpPr>
        <p:spPr>
          <a:xfrm>
            <a:off x="5224815" y="4305758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6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BEBBB77-5334-6340-8A2A-778FFF44BF52}"/>
              </a:ext>
            </a:extLst>
          </p:cNvPr>
          <p:cNvSpPr/>
          <p:nvPr/>
        </p:nvSpPr>
        <p:spPr>
          <a:xfrm>
            <a:off x="8149225" y="2752430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0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F239E-3870-C24F-8539-874231025B11}"/>
              </a:ext>
            </a:extLst>
          </p:cNvPr>
          <p:cNvSpPr/>
          <p:nvPr/>
        </p:nvSpPr>
        <p:spPr>
          <a:xfrm>
            <a:off x="668330" y="1863930"/>
            <a:ext cx="56308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10FB"/>
                </a:solidFill>
              </a:rPr>
              <a:t>How many papers did use significance testing?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8DF7F3-E62E-F64C-B9AB-DCB41EF3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8337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0CC6-6CAE-A945-8288-58851A76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Cycle of Empirical Research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88E00C-2443-7642-9F1D-1FD28A29A391}"/>
              </a:ext>
            </a:extLst>
          </p:cNvPr>
          <p:cNvSpPr/>
          <p:nvPr/>
        </p:nvSpPr>
        <p:spPr>
          <a:xfrm>
            <a:off x="3630133" y="1523952"/>
            <a:ext cx="1826885" cy="99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Hypothesis,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or a General Premise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142BE5-58AB-3044-98F7-8900CDE25480}"/>
              </a:ext>
            </a:extLst>
          </p:cNvPr>
          <p:cNvSpPr/>
          <p:nvPr/>
        </p:nvSpPr>
        <p:spPr>
          <a:xfrm>
            <a:off x="3630133" y="3365223"/>
            <a:ext cx="1826885" cy="814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Empirical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Observations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17E3DE8-D14D-4141-AC8F-4270CD3B3B12}"/>
              </a:ext>
            </a:extLst>
          </p:cNvPr>
          <p:cNvSpPr/>
          <p:nvPr/>
        </p:nvSpPr>
        <p:spPr>
          <a:xfrm rot="10800000">
            <a:off x="3024526" y="2021125"/>
            <a:ext cx="1226090" cy="1787131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DF251-65B6-7147-A16C-72EF45688764}"/>
              </a:ext>
            </a:extLst>
          </p:cNvPr>
          <p:cNvSpPr txBox="1"/>
          <p:nvPr/>
        </p:nvSpPr>
        <p:spPr>
          <a:xfrm>
            <a:off x="2367053" y="2407654"/>
            <a:ext cx="12120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????</a:t>
            </a:r>
          </a:p>
          <a:p>
            <a:pPr algn="ctr"/>
            <a:r>
              <a:rPr lang="en-US" i="1" dirty="0"/>
              <a:t>Research </a:t>
            </a:r>
          </a:p>
          <a:p>
            <a:pPr algn="ctr"/>
            <a:r>
              <a:rPr lang="en-US" i="1" dirty="0"/>
              <a:t>Problem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B4B3CB9-3CFF-CD47-83F2-15B3311A0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6B84D9-2A5E-8B4C-90BB-995546003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821" y="4208804"/>
            <a:ext cx="836083" cy="95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805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77AC-54E6-104A-81D4-1D124746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and Patterns in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BCE1-0577-2D48-B1C8-38D4CD04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Study </a:t>
            </a:r>
            <a:r>
              <a:rPr lang="en-US" b="1" dirty="0"/>
              <a:t>NLP conference papers: </a:t>
            </a:r>
            <a:r>
              <a:rPr lang="en-US" dirty="0"/>
              <a:t>ACL’18 papers (</a:t>
            </a:r>
            <a:r>
              <a:rPr lang="en-US" b="1" dirty="0"/>
              <a:t>439</a:t>
            </a:r>
            <a:r>
              <a:rPr lang="en-US" dirty="0"/>
              <a:t> papers)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9005B2-71CF-6A41-B333-C8C4A30AF7E9}"/>
              </a:ext>
            </a:extLst>
          </p:cNvPr>
          <p:cNvGrpSpPr/>
          <p:nvPr/>
        </p:nvGrpSpPr>
        <p:grpSpPr>
          <a:xfrm>
            <a:off x="4252298" y="2317474"/>
            <a:ext cx="4134580" cy="2196870"/>
            <a:chOff x="1789654" y="1380811"/>
            <a:chExt cx="5334001" cy="29087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2E2CFF-C4E5-7441-9823-DC890FFE053A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4344A0-7C3F-E540-A8B1-3D8B50B73CD3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B9E600-B444-C147-8203-AA8981C22307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6C356E-3ED8-124A-968F-4BCA0DF159EE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1F59A9-9A3E-0146-BA4C-A810F30F1771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C1829D-54FC-1B4D-BCC4-C203178072AB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88DEC2-EC3F-0644-86FA-A23C605DB978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F3AA3B-08FD-C544-BA4F-398038A8FC3D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76E5604-CBC8-984B-8238-114336CC01DC}"/>
              </a:ext>
            </a:extLst>
          </p:cNvPr>
          <p:cNvSpPr/>
          <p:nvPr/>
        </p:nvSpPr>
        <p:spPr>
          <a:xfrm>
            <a:off x="5224815" y="2761021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73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75D42A-70D7-7E41-8397-C31B18DE25F6}"/>
              </a:ext>
            </a:extLst>
          </p:cNvPr>
          <p:cNvSpPr/>
          <p:nvPr/>
        </p:nvSpPr>
        <p:spPr>
          <a:xfrm>
            <a:off x="5224815" y="4305758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6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BEBBB77-5334-6340-8A2A-778FFF44BF52}"/>
              </a:ext>
            </a:extLst>
          </p:cNvPr>
          <p:cNvSpPr/>
          <p:nvPr/>
        </p:nvSpPr>
        <p:spPr>
          <a:xfrm>
            <a:off x="8149225" y="2752430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0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2DA7D14-0FD4-364F-A64D-679627075484}"/>
              </a:ext>
            </a:extLst>
          </p:cNvPr>
          <p:cNvSpPr/>
          <p:nvPr/>
        </p:nvSpPr>
        <p:spPr>
          <a:xfrm>
            <a:off x="8125543" y="4317563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0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F239E-3870-C24F-8539-874231025B11}"/>
              </a:ext>
            </a:extLst>
          </p:cNvPr>
          <p:cNvSpPr/>
          <p:nvPr/>
        </p:nvSpPr>
        <p:spPr>
          <a:xfrm>
            <a:off x="668330" y="1863930"/>
            <a:ext cx="56308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10FB"/>
                </a:solidFill>
              </a:rPr>
              <a:t>How many papers did use significance testing?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8DF7F3-E62E-F64C-B9AB-DCB41EF3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61829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77AC-54E6-104A-81D4-1D124746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and Patterns in the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4BCE1-0577-2D48-B1C8-38D4CD04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Study </a:t>
            </a:r>
            <a:r>
              <a:rPr lang="en-US" b="1" dirty="0"/>
              <a:t>NLP conference papers: </a:t>
            </a:r>
            <a:r>
              <a:rPr lang="en-US" dirty="0"/>
              <a:t>ACL’18 papers (</a:t>
            </a:r>
            <a:r>
              <a:rPr lang="en-US" b="1" dirty="0"/>
              <a:t>439</a:t>
            </a:r>
            <a:r>
              <a:rPr lang="en-US" dirty="0"/>
              <a:t> papers)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9005B2-71CF-6A41-B333-C8C4A30AF7E9}"/>
              </a:ext>
            </a:extLst>
          </p:cNvPr>
          <p:cNvGrpSpPr/>
          <p:nvPr/>
        </p:nvGrpSpPr>
        <p:grpSpPr>
          <a:xfrm>
            <a:off x="4252298" y="2317474"/>
            <a:ext cx="4134580" cy="2196870"/>
            <a:chOff x="1789654" y="1380811"/>
            <a:chExt cx="5334001" cy="29087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2E2CFF-C4E5-7441-9823-DC890FFE053A}"/>
                </a:ext>
              </a:extLst>
            </p:cNvPr>
            <p:cNvSpPr/>
            <p:nvPr/>
          </p:nvSpPr>
          <p:spPr>
            <a:xfrm>
              <a:off x="3550128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Frequentist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4344A0-7C3F-E540-A8B1-3D8B50B73CD3}"/>
                </a:ext>
              </a:extLst>
            </p:cNvPr>
            <p:cNvSpPr/>
            <p:nvPr/>
          </p:nvSpPr>
          <p:spPr>
            <a:xfrm>
              <a:off x="5496740" y="1380811"/>
              <a:ext cx="1440777" cy="7004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Bayesian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B9E600-B444-C147-8203-AA8981C22307}"/>
                </a:ext>
              </a:extLst>
            </p:cNvPr>
            <p:cNvSpPr/>
            <p:nvPr/>
          </p:nvSpPr>
          <p:spPr>
            <a:xfrm>
              <a:off x="1789655" y="2293966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Binary Decision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6C356E-3ED8-124A-968F-4BCA0DF159EE}"/>
                </a:ext>
              </a:extLst>
            </p:cNvPr>
            <p:cNvSpPr/>
            <p:nvPr/>
          </p:nvSpPr>
          <p:spPr>
            <a:xfrm>
              <a:off x="1789654" y="3392411"/>
              <a:ext cx="1440777" cy="831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Uncertainty Estimations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A1F59A9-9A3E-0146-BA4C-A810F30F1771}"/>
                </a:ext>
              </a:extLst>
            </p:cNvPr>
            <p:cNvSpPr/>
            <p:nvPr/>
          </p:nvSpPr>
          <p:spPr>
            <a:xfrm>
              <a:off x="3363993" y="2228630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Null-Hypothesis Significance Test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C1829D-54FC-1B4D-BCC4-C203178072AB}"/>
                </a:ext>
              </a:extLst>
            </p:cNvPr>
            <p:cNvSpPr/>
            <p:nvPr/>
          </p:nvSpPr>
          <p:spPr>
            <a:xfrm>
              <a:off x="5310604" y="2228630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Bayes Factor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88DEC2-EC3F-0644-86FA-A23C605DB978}"/>
                </a:ext>
              </a:extLst>
            </p:cNvPr>
            <p:cNvSpPr/>
            <p:nvPr/>
          </p:nvSpPr>
          <p:spPr>
            <a:xfrm>
              <a:off x="3363993" y="3327075"/>
              <a:ext cx="1813051" cy="9624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Confidence Interval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F3AA3B-08FD-C544-BA4F-398038A8FC3D}"/>
                </a:ext>
              </a:extLst>
            </p:cNvPr>
            <p:cNvSpPr/>
            <p:nvPr/>
          </p:nvSpPr>
          <p:spPr>
            <a:xfrm>
              <a:off x="5310604" y="3327075"/>
              <a:ext cx="1813051" cy="96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Posterior Intervals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76E5604-CBC8-984B-8238-114336CC01DC}"/>
              </a:ext>
            </a:extLst>
          </p:cNvPr>
          <p:cNvSpPr/>
          <p:nvPr/>
        </p:nvSpPr>
        <p:spPr>
          <a:xfrm>
            <a:off x="5224815" y="2761021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73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75D42A-70D7-7E41-8397-C31B18DE25F6}"/>
              </a:ext>
            </a:extLst>
          </p:cNvPr>
          <p:cNvSpPr/>
          <p:nvPr/>
        </p:nvSpPr>
        <p:spPr>
          <a:xfrm>
            <a:off x="5224815" y="4305758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6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BEBBB77-5334-6340-8A2A-778FFF44BF52}"/>
              </a:ext>
            </a:extLst>
          </p:cNvPr>
          <p:cNvSpPr/>
          <p:nvPr/>
        </p:nvSpPr>
        <p:spPr>
          <a:xfrm>
            <a:off x="8149225" y="2752430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0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2DA7D14-0FD4-364F-A64D-679627075484}"/>
              </a:ext>
            </a:extLst>
          </p:cNvPr>
          <p:cNvSpPr/>
          <p:nvPr/>
        </p:nvSpPr>
        <p:spPr>
          <a:xfrm>
            <a:off x="8125543" y="4317563"/>
            <a:ext cx="495332" cy="393562"/>
          </a:xfrm>
          <a:prstGeom prst="roundRect">
            <a:avLst/>
          </a:prstGeom>
          <a:solidFill>
            <a:srgbClr val="FFA2A3"/>
          </a:solidFill>
          <a:ln>
            <a:solidFill>
              <a:srgbClr val="FF1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2000" b="1" dirty="0">
                <a:solidFill>
                  <a:srgbClr val="0010FB"/>
                </a:solidFill>
              </a:rPr>
              <a:t>0</a:t>
            </a:r>
            <a:endParaRPr lang="en-US" sz="1600" b="1" dirty="0">
              <a:solidFill>
                <a:srgbClr val="0010FB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F239E-3870-C24F-8539-874231025B11}"/>
              </a:ext>
            </a:extLst>
          </p:cNvPr>
          <p:cNvSpPr/>
          <p:nvPr/>
        </p:nvSpPr>
        <p:spPr>
          <a:xfrm>
            <a:off x="668330" y="1863930"/>
            <a:ext cx="56308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10FB"/>
                </a:solidFill>
              </a:rPr>
              <a:t>How many papers did use significance testing?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8DF7F3-E62E-F64C-B9AB-DCB41EF3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D02C9A-616D-A04F-9387-35BCA19634E3}"/>
              </a:ext>
            </a:extLst>
          </p:cNvPr>
          <p:cNvSpPr/>
          <p:nvPr/>
        </p:nvSpPr>
        <p:spPr>
          <a:xfrm>
            <a:off x="306047" y="2710671"/>
            <a:ext cx="38223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overuse of NHST is why we focus on its issues.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techniques have their own limitations and ought to be used with this in mind. </a:t>
            </a:r>
          </a:p>
        </p:txBody>
      </p:sp>
    </p:spTree>
    <p:extLst>
      <p:ext uri="{BB962C8B-B14F-4D97-AF65-F5344CB8AC3E}">
        <p14:creationId xmlns:p14="http://schemas.microsoft.com/office/powerpoint/2010/main" val="34438500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8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C37AE1-3D8A-1E4C-ACD4-2E63FAED5ADA}"/>
              </a:ext>
            </a:extLst>
          </p:cNvPr>
          <p:cNvSpPr/>
          <p:nvPr/>
        </p:nvSpPr>
        <p:spPr>
          <a:xfrm>
            <a:off x="3550128" y="1380811"/>
            <a:ext cx="1440777" cy="700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Frequentist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3B1CF7-E6D7-6D40-A5B6-AC44B6E1E953}"/>
              </a:ext>
            </a:extLst>
          </p:cNvPr>
          <p:cNvSpPr/>
          <p:nvPr/>
        </p:nvSpPr>
        <p:spPr>
          <a:xfrm>
            <a:off x="5496740" y="1380811"/>
            <a:ext cx="1440777" cy="700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Bayesian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6FDFE0-EC08-6A44-B7EA-8F326F598306}"/>
              </a:ext>
            </a:extLst>
          </p:cNvPr>
          <p:cNvSpPr/>
          <p:nvPr/>
        </p:nvSpPr>
        <p:spPr>
          <a:xfrm>
            <a:off x="1200151" y="2293966"/>
            <a:ext cx="2030282" cy="831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Binary/Categorical Decisions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0EF217-77E7-5F44-B187-46ECB411593D}"/>
              </a:ext>
            </a:extLst>
          </p:cNvPr>
          <p:cNvSpPr/>
          <p:nvPr/>
        </p:nvSpPr>
        <p:spPr>
          <a:xfrm>
            <a:off x="1200150" y="3392411"/>
            <a:ext cx="2030282" cy="831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Uncertainty Estimations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CA5861-9473-2E4F-91D6-A35B649AC859}"/>
              </a:ext>
            </a:extLst>
          </p:cNvPr>
          <p:cNvSpPr/>
          <p:nvPr/>
        </p:nvSpPr>
        <p:spPr>
          <a:xfrm>
            <a:off x="3363993" y="2228630"/>
            <a:ext cx="1813051" cy="96247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Null-Hypothesis Significance Test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390A33-4C13-0A49-A765-C04FCEF5B5BF}"/>
              </a:ext>
            </a:extLst>
          </p:cNvPr>
          <p:cNvSpPr/>
          <p:nvPr/>
        </p:nvSpPr>
        <p:spPr>
          <a:xfrm>
            <a:off x="5310604" y="2228630"/>
            <a:ext cx="1813051" cy="9624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Bayes Factor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B1087C-B2FE-CE44-826F-AE62BAE15C75}"/>
              </a:ext>
            </a:extLst>
          </p:cNvPr>
          <p:cNvSpPr/>
          <p:nvPr/>
        </p:nvSpPr>
        <p:spPr>
          <a:xfrm>
            <a:off x="3363993" y="3327075"/>
            <a:ext cx="1813051" cy="9624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Confidence Interval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E0507-83F4-4F4C-99F0-880C3D7CCD17}"/>
              </a:ext>
            </a:extLst>
          </p:cNvPr>
          <p:cNvSpPr/>
          <p:nvPr/>
        </p:nvSpPr>
        <p:spPr>
          <a:xfrm>
            <a:off x="5310604" y="3327075"/>
            <a:ext cx="1813051" cy="96247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 Intervals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224B8-2D98-C940-B0F6-ECE3549E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CF01D-1C6E-CD49-9CDE-4FD35FD2D1C0}"/>
              </a:ext>
            </a:extLst>
          </p:cNvPr>
          <p:cNvSpPr/>
          <p:nvPr/>
        </p:nvSpPr>
        <p:spPr>
          <a:xfrm>
            <a:off x="3363993" y="2217200"/>
            <a:ext cx="1813051" cy="962474"/>
          </a:xfrm>
          <a:prstGeom prst="rect">
            <a:avLst/>
          </a:prstGeom>
          <a:solidFill>
            <a:srgbClr val="FF16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5C5825F9-AA49-3C47-9F9E-DCB1B419E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996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F4A-1005-2B48-BA64-4C1620D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C44D-DDB9-6C48-A485-EEB1347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C36347-869F-D941-82A1-C8C54886E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008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F4A-1005-2B48-BA64-4C1620D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Compare two systems on a set of instances: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measure of performance:  </a:t>
                </a:r>
                <a:r>
                  <a:rPr lang="en-US" b="1" i="1" dirty="0"/>
                  <a:t>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≠ </a:t>
                </a:r>
                <a:r>
                  <a:rPr lang="en-US" sz="2400" b="1" i="1" dirty="0"/>
                  <a:t>M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400" dirty="0"/>
                  <a:t>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Several hypotheses: </a:t>
                </a:r>
              </a:p>
              <a:p>
                <a:pPr lvl="1"/>
                <a:r>
                  <a:rPr lang="en-US" dirty="0"/>
                  <a:t>H1: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US" dirty="0"/>
              </a:p>
              <a:p>
                <a:pPr lvl="1"/>
                <a:r>
                  <a:rPr lang="en-US" dirty="0"/>
                  <a:t>H2: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/>
                  <a:t> +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/>
                  <a:t>…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  <a:blipFill>
                <a:blip r:embed="rId2"/>
                <a:stretch>
                  <a:fillRect l="-1173" t="-3273" b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C44D-DDB9-6C48-A485-EEB1347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981766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F4A-1005-2B48-BA64-4C1620D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Compare two systems on a set of instances: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measure of performance:  </a:t>
                </a:r>
                <a:r>
                  <a:rPr lang="en-US" b="1" i="1" dirty="0"/>
                  <a:t>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≠ </a:t>
                </a:r>
                <a:r>
                  <a:rPr lang="en-US" sz="2400" b="1" i="1" dirty="0"/>
                  <a:t>M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400" dirty="0"/>
                  <a:t>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Several hypotheses: </a:t>
                </a:r>
              </a:p>
              <a:p>
                <a:pPr lvl="1"/>
                <a:r>
                  <a:rPr lang="en-US" dirty="0"/>
                  <a:t>H1: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US" dirty="0"/>
              </a:p>
              <a:p>
                <a:pPr lvl="1"/>
                <a:r>
                  <a:rPr lang="en-US" dirty="0"/>
                  <a:t>H2: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/>
                  <a:t> +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/>
                  <a:t>…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  <a:blipFill>
                <a:blip r:embed="rId2"/>
                <a:stretch>
                  <a:fillRect l="-1173" t="-3273" b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ACCB405-39FA-AC41-98D9-75A7050B0679}"/>
              </a:ext>
            </a:extLst>
          </p:cNvPr>
          <p:cNvSpPr txBox="1"/>
          <p:nvPr/>
        </p:nvSpPr>
        <p:spPr>
          <a:xfrm>
            <a:off x="4380598" y="82320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instances: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34663-D953-A645-8C7A-E279806209FD}"/>
              </a:ext>
            </a:extLst>
          </p:cNvPr>
          <p:cNvGrpSpPr/>
          <p:nvPr/>
        </p:nvGrpSpPr>
        <p:grpSpPr>
          <a:xfrm>
            <a:off x="4766853" y="1192533"/>
            <a:ext cx="1088732" cy="699785"/>
            <a:chOff x="5319469" y="1192533"/>
            <a:chExt cx="1088732" cy="69978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46A31B4-DD73-BA49-AADB-8BFE13E85B97}"/>
                </a:ext>
              </a:extLst>
            </p:cNvPr>
            <p:cNvSpPr/>
            <p:nvPr/>
          </p:nvSpPr>
          <p:spPr>
            <a:xfrm>
              <a:off x="5319469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sz="1050" dirty="0"/>
                <a:t>A</a:t>
              </a:r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4259DF1-C779-AA48-B3F0-9AA42BEEA8FD}"/>
                </a:ext>
              </a:extLst>
            </p:cNvPr>
            <p:cNvSpPr/>
            <p:nvPr/>
          </p:nvSpPr>
          <p:spPr>
            <a:xfrm>
              <a:off x="5921185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sz="1050" dirty="0"/>
                <a:t>A</a:t>
              </a:r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048602-95D1-C846-B78F-C1AF0BF75C2F}"/>
                </a:ext>
              </a:extLst>
            </p:cNvPr>
            <p:cNvCxnSpPr>
              <a:cxnSpLocks/>
              <a:stCxn id="12" idx="2"/>
              <a:endCxn id="10" idx="0"/>
            </p:cNvCxnSpPr>
            <p:nvPr/>
          </p:nvCxnSpPr>
          <p:spPr>
            <a:xfrm flipH="1">
              <a:off x="5562977" y="1192533"/>
              <a:ext cx="302544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279776-B91B-2846-8057-7653F6A2EEE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865521" y="1192533"/>
              <a:ext cx="299172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C44D-DDB9-6C48-A485-EEB1347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878465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F4A-1005-2B48-BA64-4C1620D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Compare two systems on a set of instances: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measure of performance:  </a:t>
                </a:r>
                <a:r>
                  <a:rPr lang="en-US" b="1" i="1" dirty="0"/>
                  <a:t>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≠ </a:t>
                </a:r>
                <a:r>
                  <a:rPr lang="en-US" sz="2400" b="1" i="1" dirty="0"/>
                  <a:t>M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400" dirty="0"/>
                  <a:t>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Several hypotheses: </a:t>
                </a:r>
              </a:p>
              <a:p>
                <a:pPr lvl="1"/>
                <a:r>
                  <a:rPr lang="en-US" dirty="0"/>
                  <a:t>H1: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US" dirty="0"/>
              </a:p>
              <a:p>
                <a:pPr lvl="1"/>
                <a:r>
                  <a:rPr lang="en-US" dirty="0"/>
                  <a:t>H2: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/>
                  <a:t> +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/>
                  <a:t>…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  <a:blipFill>
                <a:blip r:embed="rId2"/>
                <a:stretch>
                  <a:fillRect l="-1173" t="-3273" b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ACCB405-39FA-AC41-98D9-75A7050B0679}"/>
              </a:ext>
            </a:extLst>
          </p:cNvPr>
          <p:cNvSpPr txBox="1"/>
          <p:nvPr/>
        </p:nvSpPr>
        <p:spPr>
          <a:xfrm>
            <a:off x="4380598" y="82320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instances: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34663-D953-A645-8C7A-E279806209FD}"/>
              </a:ext>
            </a:extLst>
          </p:cNvPr>
          <p:cNvGrpSpPr/>
          <p:nvPr/>
        </p:nvGrpSpPr>
        <p:grpSpPr>
          <a:xfrm>
            <a:off x="4766853" y="1192533"/>
            <a:ext cx="1088732" cy="699785"/>
            <a:chOff x="5319469" y="1192533"/>
            <a:chExt cx="1088732" cy="69978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46A31B4-DD73-BA49-AADB-8BFE13E85B97}"/>
                </a:ext>
              </a:extLst>
            </p:cNvPr>
            <p:cNvSpPr/>
            <p:nvPr/>
          </p:nvSpPr>
          <p:spPr>
            <a:xfrm>
              <a:off x="5319469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sz="1050" dirty="0"/>
                <a:t>A</a:t>
              </a:r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4259DF1-C779-AA48-B3F0-9AA42BEEA8FD}"/>
                </a:ext>
              </a:extLst>
            </p:cNvPr>
            <p:cNvSpPr/>
            <p:nvPr/>
          </p:nvSpPr>
          <p:spPr>
            <a:xfrm>
              <a:off x="5921185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sz="1050" dirty="0"/>
                <a:t>A</a:t>
              </a:r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048602-95D1-C846-B78F-C1AF0BF75C2F}"/>
                </a:ext>
              </a:extLst>
            </p:cNvPr>
            <p:cNvCxnSpPr>
              <a:cxnSpLocks/>
              <a:stCxn id="12" idx="2"/>
              <a:endCxn id="10" idx="0"/>
            </p:cNvCxnSpPr>
            <p:nvPr/>
          </p:nvCxnSpPr>
          <p:spPr>
            <a:xfrm flipH="1">
              <a:off x="5562977" y="1192533"/>
              <a:ext cx="302544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279776-B91B-2846-8057-7653F6A2EEE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865521" y="1192533"/>
              <a:ext cx="299172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C44D-DDB9-6C48-A485-EEB1347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988963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F4A-1005-2B48-BA64-4C1620D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Compare two systems on a set of instances: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measure of performance:  </a:t>
                </a:r>
                <a:r>
                  <a:rPr lang="en-US" b="1" i="1" dirty="0"/>
                  <a:t>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≠ </a:t>
                </a:r>
                <a:r>
                  <a:rPr lang="en-US" sz="2400" b="1" i="1" dirty="0"/>
                  <a:t>M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400" dirty="0"/>
                  <a:t>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Several hypotheses: </a:t>
                </a:r>
              </a:p>
              <a:p>
                <a:pPr lvl="1"/>
                <a:r>
                  <a:rPr lang="en-US" dirty="0"/>
                  <a:t>H1: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US" dirty="0"/>
              </a:p>
              <a:p>
                <a:pPr lvl="1"/>
                <a:r>
                  <a:rPr lang="en-US" dirty="0"/>
                  <a:t>H2: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/>
                  <a:t> +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/>
                  <a:t>…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  <a:blipFill>
                <a:blip r:embed="rId2"/>
                <a:stretch>
                  <a:fillRect l="-1173" t="-3273" b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ACCB405-39FA-AC41-98D9-75A7050B0679}"/>
              </a:ext>
            </a:extLst>
          </p:cNvPr>
          <p:cNvSpPr txBox="1"/>
          <p:nvPr/>
        </p:nvSpPr>
        <p:spPr>
          <a:xfrm>
            <a:off x="4380598" y="82320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instances: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34663-D953-A645-8C7A-E279806209FD}"/>
              </a:ext>
            </a:extLst>
          </p:cNvPr>
          <p:cNvGrpSpPr/>
          <p:nvPr/>
        </p:nvGrpSpPr>
        <p:grpSpPr>
          <a:xfrm>
            <a:off x="4766853" y="1192533"/>
            <a:ext cx="1088732" cy="699785"/>
            <a:chOff x="5319469" y="1192533"/>
            <a:chExt cx="1088732" cy="69978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46A31B4-DD73-BA49-AADB-8BFE13E85B97}"/>
                </a:ext>
              </a:extLst>
            </p:cNvPr>
            <p:cNvSpPr/>
            <p:nvPr/>
          </p:nvSpPr>
          <p:spPr>
            <a:xfrm>
              <a:off x="5319469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sz="1050" dirty="0"/>
                <a:t>A</a:t>
              </a:r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4259DF1-C779-AA48-B3F0-9AA42BEEA8FD}"/>
                </a:ext>
              </a:extLst>
            </p:cNvPr>
            <p:cNvSpPr/>
            <p:nvPr/>
          </p:nvSpPr>
          <p:spPr>
            <a:xfrm>
              <a:off x="5921185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sz="1050" dirty="0"/>
                <a:t>A</a:t>
              </a:r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048602-95D1-C846-B78F-C1AF0BF75C2F}"/>
                </a:ext>
              </a:extLst>
            </p:cNvPr>
            <p:cNvCxnSpPr>
              <a:cxnSpLocks/>
              <a:stCxn id="12" idx="2"/>
              <a:endCxn id="10" idx="0"/>
            </p:cNvCxnSpPr>
            <p:nvPr/>
          </p:nvCxnSpPr>
          <p:spPr>
            <a:xfrm flipH="1">
              <a:off x="5562977" y="1192533"/>
              <a:ext cx="302544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279776-B91B-2846-8057-7653F6A2EEE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865521" y="1192533"/>
              <a:ext cx="299172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40257F-B50A-C845-9D69-37F935F9BDE9}"/>
              </a:ext>
            </a:extLst>
          </p:cNvPr>
          <p:cNvGrpSpPr/>
          <p:nvPr/>
        </p:nvGrpSpPr>
        <p:grpSpPr>
          <a:xfrm>
            <a:off x="4766853" y="1884434"/>
            <a:ext cx="1140139" cy="776502"/>
            <a:chOff x="5319469" y="1884434"/>
            <a:chExt cx="1140139" cy="77650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F64499A-3D27-8C4C-8DB2-7DB85E2B7CAD}"/>
                </a:ext>
              </a:extLst>
            </p:cNvPr>
            <p:cNvSpPr/>
            <p:nvPr/>
          </p:nvSpPr>
          <p:spPr>
            <a:xfrm>
              <a:off x="5319469" y="2189698"/>
              <a:ext cx="1140139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Metric </a:t>
              </a:r>
              <a:r>
                <a:rPr lang="en-US" b="1" i="1" dirty="0"/>
                <a:t>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A171B72-73A5-7645-B2E5-EE47CFAD3D2D}"/>
                </a:ext>
              </a:extLst>
            </p:cNvPr>
            <p:cNvCxnSpPr>
              <a:cxnSpLocks/>
            </p:cNvCxnSpPr>
            <p:nvPr/>
          </p:nvCxnSpPr>
          <p:spPr>
            <a:xfrm>
              <a:off x="5570860" y="1884435"/>
              <a:ext cx="0" cy="305263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772660F-99AE-5248-BFAB-3B04334A805A}"/>
                </a:ext>
              </a:extLst>
            </p:cNvPr>
            <p:cNvCxnSpPr>
              <a:cxnSpLocks/>
            </p:cNvCxnSpPr>
            <p:nvPr/>
          </p:nvCxnSpPr>
          <p:spPr>
            <a:xfrm>
              <a:off x="6182231" y="1884434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C44D-DDB9-6C48-A485-EEB1347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911258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F4A-1005-2B48-BA64-4C1620D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Compare two systems on a set of instances: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measure of performance:  </a:t>
                </a:r>
                <a:r>
                  <a:rPr lang="en-US" b="1" i="1" dirty="0"/>
                  <a:t>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≠ </a:t>
                </a:r>
                <a:r>
                  <a:rPr lang="en-US" sz="2400" b="1" i="1" dirty="0"/>
                  <a:t>M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400" dirty="0"/>
                  <a:t>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Several hypotheses: </a:t>
                </a:r>
              </a:p>
              <a:p>
                <a:pPr lvl="1"/>
                <a:r>
                  <a:rPr lang="en-US" dirty="0"/>
                  <a:t>H1: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US" dirty="0"/>
              </a:p>
              <a:p>
                <a:pPr lvl="1"/>
                <a:r>
                  <a:rPr lang="en-US" dirty="0"/>
                  <a:t>H2: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/>
                  <a:t> +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/>
                  <a:t>…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  <a:blipFill>
                <a:blip r:embed="rId2"/>
                <a:stretch>
                  <a:fillRect l="-1173" t="-3273" b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ACCB405-39FA-AC41-98D9-75A7050B0679}"/>
              </a:ext>
            </a:extLst>
          </p:cNvPr>
          <p:cNvSpPr txBox="1"/>
          <p:nvPr/>
        </p:nvSpPr>
        <p:spPr>
          <a:xfrm>
            <a:off x="4380598" y="82320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instances: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34663-D953-A645-8C7A-E279806209FD}"/>
              </a:ext>
            </a:extLst>
          </p:cNvPr>
          <p:cNvGrpSpPr/>
          <p:nvPr/>
        </p:nvGrpSpPr>
        <p:grpSpPr>
          <a:xfrm>
            <a:off x="4766853" y="1192533"/>
            <a:ext cx="1088732" cy="699785"/>
            <a:chOff x="5319469" y="1192533"/>
            <a:chExt cx="1088732" cy="69978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46A31B4-DD73-BA49-AADB-8BFE13E85B97}"/>
                </a:ext>
              </a:extLst>
            </p:cNvPr>
            <p:cNvSpPr/>
            <p:nvPr/>
          </p:nvSpPr>
          <p:spPr>
            <a:xfrm>
              <a:off x="5319469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sz="1050" dirty="0"/>
                <a:t>A</a:t>
              </a:r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4259DF1-C779-AA48-B3F0-9AA42BEEA8FD}"/>
                </a:ext>
              </a:extLst>
            </p:cNvPr>
            <p:cNvSpPr/>
            <p:nvPr/>
          </p:nvSpPr>
          <p:spPr>
            <a:xfrm>
              <a:off x="5921185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sz="1050" dirty="0"/>
                <a:t>A</a:t>
              </a:r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048602-95D1-C846-B78F-C1AF0BF75C2F}"/>
                </a:ext>
              </a:extLst>
            </p:cNvPr>
            <p:cNvCxnSpPr>
              <a:cxnSpLocks/>
              <a:stCxn id="12" idx="2"/>
              <a:endCxn id="10" idx="0"/>
            </p:cNvCxnSpPr>
            <p:nvPr/>
          </p:nvCxnSpPr>
          <p:spPr>
            <a:xfrm flipH="1">
              <a:off x="5562977" y="1192533"/>
              <a:ext cx="302544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279776-B91B-2846-8057-7653F6A2EEE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865521" y="1192533"/>
              <a:ext cx="299172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40257F-B50A-C845-9D69-37F935F9BDE9}"/>
              </a:ext>
            </a:extLst>
          </p:cNvPr>
          <p:cNvGrpSpPr/>
          <p:nvPr/>
        </p:nvGrpSpPr>
        <p:grpSpPr>
          <a:xfrm>
            <a:off x="4766853" y="1884434"/>
            <a:ext cx="1140139" cy="776502"/>
            <a:chOff x="5319469" y="1884434"/>
            <a:chExt cx="1140139" cy="77650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F64499A-3D27-8C4C-8DB2-7DB85E2B7CAD}"/>
                </a:ext>
              </a:extLst>
            </p:cNvPr>
            <p:cNvSpPr/>
            <p:nvPr/>
          </p:nvSpPr>
          <p:spPr>
            <a:xfrm>
              <a:off x="5319469" y="2189698"/>
              <a:ext cx="1140139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Metric </a:t>
              </a:r>
              <a:r>
                <a:rPr lang="en-US" b="1" i="1" dirty="0"/>
                <a:t>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A171B72-73A5-7645-B2E5-EE47CFAD3D2D}"/>
                </a:ext>
              </a:extLst>
            </p:cNvPr>
            <p:cNvCxnSpPr>
              <a:cxnSpLocks/>
            </p:cNvCxnSpPr>
            <p:nvPr/>
          </p:nvCxnSpPr>
          <p:spPr>
            <a:xfrm>
              <a:off x="5570860" y="1884435"/>
              <a:ext cx="0" cy="305263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772660F-99AE-5248-BFAB-3B04334A805A}"/>
                </a:ext>
              </a:extLst>
            </p:cNvPr>
            <p:cNvCxnSpPr>
              <a:cxnSpLocks/>
            </p:cNvCxnSpPr>
            <p:nvPr/>
          </p:nvCxnSpPr>
          <p:spPr>
            <a:xfrm>
              <a:off x="6182231" y="1884434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9FB307F-0664-1242-8810-D1C5DA6AD18D}"/>
              </a:ext>
            </a:extLst>
          </p:cNvPr>
          <p:cNvGrpSpPr/>
          <p:nvPr/>
        </p:nvGrpSpPr>
        <p:grpSpPr>
          <a:xfrm>
            <a:off x="4766852" y="2668391"/>
            <a:ext cx="1140121" cy="674191"/>
            <a:chOff x="5319468" y="2668391"/>
            <a:chExt cx="1140121" cy="67419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D9D247-0F3B-494D-ACD1-DCCF37882A16}"/>
                </a:ext>
              </a:extLst>
            </p:cNvPr>
            <p:cNvCxnSpPr>
              <a:cxnSpLocks/>
            </p:cNvCxnSpPr>
            <p:nvPr/>
          </p:nvCxnSpPr>
          <p:spPr>
            <a:xfrm>
              <a:off x="5571777" y="2668391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081BEF8-F527-0143-B39E-80247A3DEB5D}"/>
                </a:ext>
              </a:extLst>
            </p:cNvPr>
            <p:cNvCxnSpPr>
              <a:cxnSpLocks/>
            </p:cNvCxnSpPr>
            <p:nvPr/>
          </p:nvCxnSpPr>
          <p:spPr>
            <a:xfrm>
              <a:off x="6197997" y="2670443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7885F527-D5FA-B846-8464-BD363CFB6264}"/>
                </a:ext>
              </a:extLst>
            </p:cNvPr>
            <p:cNvSpPr/>
            <p:nvPr/>
          </p:nvSpPr>
          <p:spPr>
            <a:xfrm>
              <a:off x="5319468" y="2997878"/>
              <a:ext cx="1140121" cy="344704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Observations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C44D-DDB9-6C48-A485-EEB1347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118538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F4A-1005-2B48-BA64-4C1620D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Compare two systems on a set of instances: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measure of performance:  </a:t>
                </a:r>
                <a:r>
                  <a:rPr lang="en-US" b="1" i="1" dirty="0"/>
                  <a:t>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≠ </a:t>
                </a:r>
                <a:r>
                  <a:rPr lang="en-US" sz="2400" b="1" i="1" dirty="0"/>
                  <a:t>M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400" dirty="0"/>
                  <a:t>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Several hypotheses: </a:t>
                </a:r>
              </a:p>
              <a:p>
                <a:pPr lvl="1"/>
                <a:r>
                  <a:rPr lang="en-US" dirty="0"/>
                  <a:t>H1: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US" dirty="0"/>
              </a:p>
              <a:p>
                <a:pPr lvl="1"/>
                <a:r>
                  <a:rPr lang="en-US" dirty="0"/>
                  <a:t>H2: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/>
                  <a:t> +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/>
                  <a:t>…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  <a:blipFill>
                <a:blip r:embed="rId2"/>
                <a:stretch>
                  <a:fillRect l="-1173" t="-3273" b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ACCB405-39FA-AC41-98D9-75A7050B0679}"/>
              </a:ext>
            </a:extLst>
          </p:cNvPr>
          <p:cNvSpPr txBox="1"/>
          <p:nvPr/>
        </p:nvSpPr>
        <p:spPr>
          <a:xfrm>
            <a:off x="4380598" y="82320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instances: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34663-D953-A645-8C7A-E279806209FD}"/>
              </a:ext>
            </a:extLst>
          </p:cNvPr>
          <p:cNvGrpSpPr/>
          <p:nvPr/>
        </p:nvGrpSpPr>
        <p:grpSpPr>
          <a:xfrm>
            <a:off x="4766853" y="1192533"/>
            <a:ext cx="1088732" cy="699785"/>
            <a:chOff x="5319469" y="1192533"/>
            <a:chExt cx="1088732" cy="69978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46A31B4-DD73-BA49-AADB-8BFE13E85B97}"/>
                </a:ext>
              </a:extLst>
            </p:cNvPr>
            <p:cNvSpPr/>
            <p:nvPr/>
          </p:nvSpPr>
          <p:spPr>
            <a:xfrm>
              <a:off x="5319469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sz="1050" dirty="0"/>
                <a:t>A</a:t>
              </a:r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4259DF1-C779-AA48-B3F0-9AA42BEEA8FD}"/>
                </a:ext>
              </a:extLst>
            </p:cNvPr>
            <p:cNvSpPr/>
            <p:nvPr/>
          </p:nvSpPr>
          <p:spPr>
            <a:xfrm>
              <a:off x="5921185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sz="1050" dirty="0"/>
                <a:t>A</a:t>
              </a:r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048602-95D1-C846-B78F-C1AF0BF75C2F}"/>
                </a:ext>
              </a:extLst>
            </p:cNvPr>
            <p:cNvCxnSpPr>
              <a:cxnSpLocks/>
              <a:stCxn id="12" idx="2"/>
              <a:endCxn id="10" idx="0"/>
            </p:cNvCxnSpPr>
            <p:nvPr/>
          </p:nvCxnSpPr>
          <p:spPr>
            <a:xfrm flipH="1">
              <a:off x="5562977" y="1192533"/>
              <a:ext cx="302544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279776-B91B-2846-8057-7653F6A2EEE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865521" y="1192533"/>
              <a:ext cx="299172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40257F-B50A-C845-9D69-37F935F9BDE9}"/>
              </a:ext>
            </a:extLst>
          </p:cNvPr>
          <p:cNvGrpSpPr/>
          <p:nvPr/>
        </p:nvGrpSpPr>
        <p:grpSpPr>
          <a:xfrm>
            <a:off x="4766853" y="1884434"/>
            <a:ext cx="1140139" cy="776502"/>
            <a:chOff x="5319469" y="1884434"/>
            <a:chExt cx="1140139" cy="77650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F64499A-3D27-8C4C-8DB2-7DB85E2B7CAD}"/>
                </a:ext>
              </a:extLst>
            </p:cNvPr>
            <p:cNvSpPr/>
            <p:nvPr/>
          </p:nvSpPr>
          <p:spPr>
            <a:xfrm>
              <a:off x="5319469" y="2189698"/>
              <a:ext cx="1140139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Metric </a:t>
              </a:r>
              <a:r>
                <a:rPr lang="en-US" b="1" i="1" dirty="0"/>
                <a:t>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A171B72-73A5-7645-B2E5-EE47CFAD3D2D}"/>
                </a:ext>
              </a:extLst>
            </p:cNvPr>
            <p:cNvCxnSpPr>
              <a:cxnSpLocks/>
            </p:cNvCxnSpPr>
            <p:nvPr/>
          </p:nvCxnSpPr>
          <p:spPr>
            <a:xfrm>
              <a:off x="5570860" y="1884435"/>
              <a:ext cx="0" cy="305263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772660F-99AE-5248-BFAB-3B04334A805A}"/>
                </a:ext>
              </a:extLst>
            </p:cNvPr>
            <p:cNvCxnSpPr>
              <a:cxnSpLocks/>
            </p:cNvCxnSpPr>
            <p:nvPr/>
          </p:nvCxnSpPr>
          <p:spPr>
            <a:xfrm>
              <a:off x="6182231" y="1884434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B63DA04-35CA-2B47-8397-9F5673D77134}"/>
              </a:ext>
            </a:extLst>
          </p:cNvPr>
          <p:cNvSpPr/>
          <p:nvPr/>
        </p:nvSpPr>
        <p:spPr>
          <a:xfrm>
            <a:off x="6546897" y="1051508"/>
            <a:ext cx="2335320" cy="8329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Claims about the inherent properties </a:t>
            </a:r>
            <a:r>
              <a:rPr lang="el-GR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l-G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l-GR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two systems.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FB307F-0664-1242-8810-D1C5DA6AD18D}"/>
              </a:ext>
            </a:extLst>
          </p:cNvPr>
          <p:cNvGrpSpPr/>
          <p:nvPr/>
        </p:nvGrpSpPr>
        <p:grpSpPr>
          <a:xfrm>
            <a:off x="4766852" y="2668391"/>
            <a:ext cx="1140121" cy="674191"/>
            <a:chOff x="5319468" y="2668391"/>
            <a:chExt cx="1140121" cy="67419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D9D247-0F3B-494D-ACD1-DCCF37882A16}"/>
                </a:ext>
              </a:extLst>
            </p:cNvPr>
            <p:cNvCxnSpPr>
              <a:cxnSpLocks/>
            </p:cNvCxnSpPr>
            <p:nvPr/>
          </p:nvCxnSpPr>
          <p:spPr>
            <a:xfrm>
              <a:off x="5571777" y="2668391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081BEF8-F527-0143-B39E-80247A3DEB5D}"/>
                </a:ext>
              </a:extLst>
            </p:cNvPr>
            <p:cNvCxnSpPr>
              <a:cxnSpLocks/>
            </p:cNvCxnSpPr>
            <p:nvPr/>
          </p:nvCxnSpPr>
          <p:spPr>
            <a:xfrm>
              <a:off x="6197997" y="2670443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7885F527-D5FA-B846-8464-BD363CFB6264}"/>
                </a:ext>
              </a:extLst>
            </p:cNvPr>
            <p:cNvSpPr/>
            <p:nvPr/>
          </p:nvSpPr>
          <p:spPr>
            <a:xfrm>
              <a:off x="5319468" y="2997878"/>
              <a:ext cx="1140121" cy="344704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Observations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C44D-DDB9-6C48-A485-EEB1347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7276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0CC6-6CAE-A945-8288-58851A76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Cycle of Empirical Research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88E00C-2443-7642-9F1D-1FD28A29A391}"/>
              </a:ext>
            </a:extLst>
          </p:cNvPr>
          <p:cNvSpPr/>
          <p:nvPr/>
        </p:nvSpPr>
        <p:spPr>
          <a:xfrm>
            <a:off x="3630133" y="1523952"/>
            <a:ext cx="1826885" cy="99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Hypothesis,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or a General Premise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142BE5-58AB-3044-98F7-8900CDE25480}"/>
              </a:ext>
            </a:extLst>
          </p:cNvPr>
          <p:cNvSpPr/>
          <p:nvPr/>
        </p:nvSpPr>
        <p:spPr>
          <a:xfrm>
            <a:off x="3630133" y="3365223"/>
            <a:ext cx="1826885" cy="814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Empirical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Observations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05784099-297F-AA4A-B704-0D918B0B70F7}"/>
              </a:ext>
            </a:extLst>
          </p:cNvPr>
          <p:cNvSpPr/>
          <p:nvPr/>
        </p:nvSpPr>
        <p:spPr>
          <a:xfrm>
            <a:off x="4944227" y="2021124"/>
            <a:ext cx="1046139" cy="1787134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17E3DE8-D14D-4141-AC8F-4270CD3B3B12}"/>
              </a:ext>
            </a:extLst>
          </p:cNvPr>
          <p:cNvSpPr/>
          <p:nvPr/>
        </p:nvSpPr>
        <p:spPr>
          <a:xfrm rot="10800000">
            <a:off x="3024526" y="2021125"/>
            <a:ext cx="1226090" cy="1787131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DF251-65B6-7147-A16C-72EF45688764}"/>
              </a:ext>
            </a:extLst>
          </p:cNvPr>
          <p:cNvSpPr txBox="1"/>
          <p:nvPr/>
        </p:nvSpPr>
        <p:spPr>
          <a:xfrm>
            <a:off x="2367053" y="2407654"/>
            <a:ext cx="12120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????</a:t>
            </a:r>
          </a:p>
          <a:p>
            <a:pPr algn="ctr"/>
            <a:r>
              <a:rPr lang="en-US" i="1" dirty="0"/>
              <a:t>Research </a:t>
            </a:r>
          </a:p>
          <a:p>
            <a:pPr algn="ctr"/>
            <a:r>
              <a:rPr lang="en-US" i="1" dirty="0"/>
              <a:t>Problem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C83828-FC96-454F-BBE5-B8C8140B1812}"/>
              </a:ext>
            </a:extLst>
          </p:cNvPr>
          <p:cNvSpPr txBox="1"/>
          <p:nvPr/>
        </p:nvSpPr>
        <p:spPr>
          <a:xfrm>
            <a:off x="5171024" y="2554370"/>
            <a:ext cx="160592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Assessment/</a:t>
            </a:r>
          </a:p>
          <a:p>
            <a:pPr algn="ctr"/>
            <a:r>
              <a:rPr lang="en-US" i="1" dirty="0"/>
              <a:t>Verification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B4B3CB9-3CFF-CD47-83F2-15B3311A0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6B84D9-2A5E-8B4C-90BB-995546003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821" y="4208804"/>
            <a:ext cx="836083" cy="95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473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F4A-1005-2B48-BA64-4C1620D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Compare two systems on a set of instances: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measure of performance:  </a:t>
                </a:r>
                <a:r>
                  <a:rPr lang="en-US" b="1" i="1" dirty="0"/>
                  <a:t>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≠ </a:t>
                </a:r>
                <a:r>
                  <a:rPr lang="en-US" sz="2400" b="1" i="1" dirty="0"/>
                  <a:t>M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400" dirty="0"/>
                  <a:t>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Several hypotheses: </a:t>
                </a:r>
              </a:p>
              <a:p>
                <a:pPr lvl="1"/>
                <a:r>
                  <a:rPr lang="en-US" dirty="0"/>
                  <a:t>H1: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US" dirty="0"/>
              </a:p>
              <a:p>
                <a:pPr lvl="1"/>
                <a:r>
                  <a:rPr lang="en-US" dirty="0"/>
                  <a:t>H2: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/>
                  <a:t> +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/>
                  <a:t>…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  <a:blipFill>
                <a:blip r:embed="rId2"/>
                <a:stretch>
                  <a:fillRect l="-1173" t="-3273" b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ACCB405-39FA-AC41-98D9-75A7050B0679}"/>
              </a:ext>
            </a:extLst>
          </p:cNvPr>
          <p:cNvSpPr txBox="1"/>
          <p:nvPr/>
        </p:nvSpPr>
        <p:spPr>
          <a:xfrm>
            <a:off x="4380598" y="82320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instances: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34663-D953-A645-8C7A-E279806209FD}"/>
              </a:ext>
            </a:extLst>
          </p:cNvPr>
          <p:cNvGrpSpPr/>
          <p:nvPr/>
        </p:nvGrpSpPr>
        <p:grpSpPr>
          <a:xfrm>
            <a:off x="4766853" y="1192533"/>
            <a:ext cx="1088732" cy="699785"/>
            <a:chOff x="5319469" y="1192533"/>
            <a:chExt cx="1088732" cy="69978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46A31B4-DD73-BA49-AADB-8BFE13E85B97}"/>
                </a:ext>
              </a:extLst>
            </p:cNvPr>
            <p:cNvSpPr/>
            <p:nvPr/>
          </p:nvSpPr>
          <p:spPr>
            <a:xfrm>
              <a:off x="5319469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sz="1050" dirty="0"/>
                <a:t>A</a:t>
              </a:r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4259DF1-C779-AA48-B3F0-9AA42BEEA8FD}"/>
                </a:ext>
              </a:extLst>
            </p:cNvPr>
            <p:cNvSpPr/>
            <p:nvPr/>
          </p:nvSpPr>
          <p:spPr>
            <a:xfrm>
              <a:off x="5921185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sz="1050" dirty="0"/>
                <a:t>A</a:t>
              </a:r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048602-95D1-C846-B78F-C1AF0BF75C2F}"/>
                </a:ext>
              </a:extLst>
            </p:cNvPr>
            <p:cNvCxnSpPr>
              <a:cxnSpLocks/>
              <a:stCxn id="12" idx="2"/>
              <a:endCxn id="10" idx="0"/>
            </p:cNvCxnSpPr>
            <p:nvPr/>
          </p:nvCxnSpPr>
          <p:spPr>
            <a:xfrm flipH="1">
              <a:off x="5562977" y="1192533"/>
              <a:ext cx="302544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279776-B91B-2846-8057-7653F6A2EEE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865521" y="1192533"/>
              <a:ext cx="299172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40257F-B50A-C845-9D69-37F935F9BDE9}"/>
              </a:ext>
            </a:extLst>
          </p:cNvPr>
          <p:cNvGrpSpPr/>
          <p:nvPr/>
        </p:nvGrpSpPr>
        <p:grpSpPr>
          <a:xfrm>
            <a:off x="4766853" y="1884434"/>
            <a:ext cx="1140139" cy="776502"/>
            <a:chOff x="5319469" y="1884434"/>
            <a:chExt cx="1140139" cy="77650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F64499A-3D27-8C4C-8DB2-7DB85E2B7CAD}"/>
                </a:ext>
              </a:extLst>
            </p:cNvPr>
            <p:cNvSpPr/>
            <p:nvPr/>
          </p:nvSpPr>
          <p:spPr>
            <a:xfrm>
              <a:off x="5319469" y="2189698"/>
              <a:ext cx="1140139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Metric </a:t>
              </a:r>
              <a:r>
                <a:rPr lang="en-US" b="1" i="1" dirty="0"/>
                <a:t>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A171B72-73A5-7645-B2E5-EE47CFAD3D2D}"/>
                </a:ext>
              </a:extLst>
            </p:cNvPr>
            <p:cNvCxnSpPr>
              <a:cxnSpLocks/>
            </p:cNvCxnSpPr>
            <p:nvPr/>
          </p:nvCxnSpPr>
          <p:spPr>
            <a:xfrm>
              <a:off x="5570860" y="1884435"/>
              <a:ext cx="0" cy="305263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772660F-99AE-5248-BFAB-3B04334A805A}"/>
                </a:ext>
              </a:extLst>
            </p:cNvPr>
            <p:cNvCxnSpPr>
              <a:cxnSpLocks/>
            </p:cNvCxnSpPr>
            <p:nvPr/>
          </p:nvCxnSpPr>
          <p:spPr>
            <a:xfrm>
              <a:off x="6182231" y="1884434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B63DA04-35CA-2B47-8397-9F5673D77134}"/>
              </a:ext>
            </a:extLst>
          </p:cNvPr>
          <p:cNvSpPr/>
          <p:nvPr/>
        </p:nvSpPr>
        <p:spPr>
          <a:xfrm>
            <a:off x="6546897" y="1051508"/>
            <a:ext cx="2335320" cy="8329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Claims about the inherent properties </a:t>
            </a:r>
            <a:r>
              <a:rPr lang="el-GR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l-G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l-GR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two systems.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FB307F-0664-1242-8810-D1C5DA6AD18D}"/>
              </a:ext>
            </a:extLst>
          </p:cNvPr>
          <p:cNvGrpSpPr/>
          <p:nvPr/>
        </p:nvGrpSpPr>
        <p:grpSpPr>
          <a:xfrm>
            <a:off x="4766852" y="2668391"/>
            <a:ext cx="1140121" cy="674191"/>
            <a:chOff x="5319468" y="2668391"/>
            <a:chExt cx="1140121" cy="67419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D9D247-0F3B-494D-ACD1-DCCF37882A16}"/>
                </a:ext>
              </a:extLst>
            </p:cNvPr>
            <p:cNvCxnSpPr>
              <a:cxnSpLocks/>
            </p:cNvCxnSpPr>
            <p:nvPr/>
          </p:nvCxnSpPr>
          <p:spPr>
            <a:xfrm>
              <a:off x="5571777" y="2668391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081BEF8-F527-0143-B39E-80247A3DEB5D}"/>
                </a:ext>
              </a:extLst>
            </p:cNvPr>
            <p:cNvCxnSpPr>
              <a:cxnSpLocks/>
            </p:cNvCxnSpPr>
            <p:nvPr/>
          </p:nvCxnSpPr>
          <p:spPr>
            <a:xfrm>
              <a:off x="6197997" y="2670443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7885F527-D5FA-B846-8464-BD363CFB6264}"/>
                </a:ext>
              </a:extLst>
            </p:cNvPr>
            <p:cNvSpPr/>
            <p:nvPr/>
          </p:nvSpPr>
          <p:spPr>
            <a:xfrm>
              <a:off x="5319468" y="2997878"/>
              <a:ext cx="1140121" cy="344704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Observations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C44D-DDB9-6C48-A485-EEB1347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106072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F4A-1005-2B48-BA64-4C1620D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Compare two systems on a set of instances: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measure of performance:  </a:t>
                </a:r>
                <a:r>
                  <a:rPr lang="en-US" b="1" i="1" dirty="0"/>
                  <a:t>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≠ </a:t>
                </a:r>
                <a:r>
                  <a:rPr lang="en-US" sz="2400" b="1" i="1" dirty="0"/>
                  <a:t>M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400" dirty="0"/>
                  <a:t>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Several hypotheses: </a:t>
                </a:r>
              </a:p>
              <a:p>
                <a:pPr lvl="1"/>
                <a:r>
                  <a:rPr lang="en-US" dirty="0"/>
                  <a:t>H1: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US" dirty="0"/>
              </a:p>
              <a:p>
                <a:pPr lvl="1"/>
                <a:r>
                  <a:rPr lang="en-US" dirty="0"/>
                  <a:t>H2: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/>
                  <a:t> +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/>
                  <a:t>…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  <a:blipFill>
                <a:blip r:embed="rId2"/>
                <a:stretch>
                  <a:fillRect l="-1173" t="-3273" b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ACCB405-39FA-AC41-98D9-75A7050B0679}"/>
              </a:ext>
            </a:extLst>
          </p:cNvPr>
          <p:cNvSpPr txBox="1"/>
          <p:nvPr/>
        </p:nvSpPr>
        <p:spPr>
          <a:xfrm>
            <a:off x="4380598" y="82320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instances: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34663-D953-A645-8C7A-E279806209FD}"/>
              </a:ext>
            </a:extLst>
          </p:cNvPr>
          <p:cNvGrpSpPr/>
          <p:nvPr/>
        </p:nvGrpSpPr>
        <p:grpSpPr>
          <a:xfrm>
            <a:off x="4766853" y="1192533"/>
            <a:ext cx="1088732" cy="699785"/>
            <a:chOff x="5319469" y="1192533"/>
            <a:chExt cx="1088732" cy="69978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46A31B4-DD73-BA49-AADB-8BFE13E85B97}"/>
                </a:ext>
              </a:extLst>
            </p:cNvPr>
            <p:cNvSpPr/>
            <p:nvPr/>
          </p:nvSpPr>
          <p:spPr>
            <a:xfrm>
              <a:off x="5319469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sz="1050" dirty="0"/>
                <a:t>A</a:t>
              </a:r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4259DF1-C779-AA48-B3F0-9AA42BEEA8FD}"/>
                </a:ext>
              </a:extLst>
            </p:cNvPr>
            <p:cNvSpPr/>
            <p:nvPr/>
          </p:nvSpPr>
          <p:spPr>
            <a:xfrm>
              <a:off x="5921185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sz="1050" dirty="0"/>
                <a:t>A</a:t>
              </a:r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048602-95D1-C846-B78F-C1AF0BF75C2F}"/>
                </a:ext>
              </a:extLst>
            </p:cNvPr>
            <p:cNvCxnSpPr>
              <a:cxnSpLocks/>
              <a:stCxn id="12" idx="2"/>
              <a:endCxn id="10" idx="0"/>
            </p:cNvCxnSpPr>
            <p:nvPr/>
          </p:nvCxnSpPr>
          <p:spPr>
            <a:xfrm flipH="1">
              <a:off x="5562977" y="1192533"/>
              <a:ext cx="302544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279776-B91B-2846-8057-7653F6A2EEE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865521" y="1192533"/>
              <a:ext cx="299172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40257F-B50A-C845-9D69-37F935F9BDE9}"/>
              </a:ext>
            </a:extLst>
          </p:cNvPr>
          <p:cNvGrpSpPr/>
          <p:nvPr/>
        </p:nvGrpSpPr>
        <p:grpSpPr>
          <a:xfrm>
            <a:off x="4766853" y="1884434"/>
            <a:ext cx="1140139" cy="776502"/>
            <a:chOff x="5319469" y="1884434"/>
            <a:chExt cx="1140139" cy="77650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F64499A-3D27-8C4C-8DB2-7DB85E2B7CAD}"/>
                </a:ext>
              </a:extLst>
            </p:cNvPr>
            <p:cNvSpPr/>
            <p:nvPr/>
          </p:nvSpPr>
          <p:spPr>
            <a:xfrm>
              <a:off x="5319469" y="2189698"/>
              <a:ext cx="1140139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Metric </a:t>
              </a:r>
              <a:r>
                <a:rPr lang="en-US" b="1" i="1" dirty="0"/>
                <a:t>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A171B72-73A5-7645-B2E5-EE47CFAD3D2D}"/>
                </a:ext>
              </a:extLst>
            </p:cNvPr>
            <p:cNvCxnSpPr>
              <a:cxnSpLocks/>
            </p:cNvCxnSpPr>
            <p:nvPr/>
          </p:nvCxnSpPr>
          <p:spPr>
            <a:xfrm>
              <a:off x="5570860" y="1884435"/>
              <a:ext cx="0" cy="305263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772660F-99AE-5248-BFAB-3B04334A805A}"/>
                </a:ext>
              </a:extLst>
            </p:cNvPr>
            <p:cNvCxnSpPr>
              <a:cxnSpLocks/>
            </p:cNvCxnSpPr>
            <p:nvPr/>
          </p:nvCxnSpPr>
          <p:spPr>
            <a:xfrm>
              <a:off x="6182231" y="1884434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B63DA04-35CA-2B47-8397-9F5673D77134}"/>
              </a:ext>
            </a:extLst>
          </p:cNvPr>
          <p:cNvSpPr/>
          <p:nvPr/>
        </p:nvSpPr>
        <p:spPr>
          <a:xfrm>
            <a:off x="6546897" y="1051508"/>
            <a:ext cx="2335320" cy="8329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Claims about the inherent properties </a:t>
            </a:r>
            <a:r>
              <a:rPr lang="el-GR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l-G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l-GR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two systems.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FB307F-0664-1242-8810-D1C5DA6AD18D}"/>
              </a:ext>
            </a:extLst>
          </p:cNvPr>
          <p:cNvGrpSpPr/>
          <p:nvPr/>
        </p:nvGrpSpPr>
        <p:grpSpPr>
          <a:xfrm>
            <a:off x="4766852" y="2668391"/>
            <a:ext cx="1140121" cy="674191"/>
            <a:chOff x="5319468" y="2668391"/>
            <a:chExt cx="1140121" cy="67419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D9D247-0F3B-494D-ACD1-DCCF37882A16}"/>
                </a:ext>
              </a:extLst>
            </p:cNvPr>
            <p:cNvCxnSpPr>
              <a:cxnSpLocks/>
            </p:cNvCxnSpPr>
            <p:nvPr/>
          </p:nvCxnSpPr>
          <p:spPr>
            <a:xfrm>
              <a:off x="5571777" y="2668391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081BEF8-F527-0143-B39E-80247A3DEB5D}"/>
                </a:ext>
              </a:extLst>
            </p:cNvPr>
            <p:cNvCxnSpPr>
              <a:cxnSpLocks/>
            </p:cNvCxnSpPr>
            <p:nvPr/>
          </p:nvCxnSpPr>
          <p:spPr>
            <a:xfrm>
              <a:off x="6197997" y="2670443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7885F527-D5FA-B846-8464-BD363CFB6264}"/>
                </a:ext>
              </a:extLst>
            </p:cNvPr>
            <p:cNvSpPr/>
            <p:nvPr/>
          </p:nvSpPr>
          <p:spPr>
            <a:xfrm>
              <a:off x="5319468" y="2997878"/>
              <a:ext cx="1140121" cy="344704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Observations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C44D-DDB9-6C48-A485-EEB1347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77BA92-2BAD-3E45-8ED7-4268BC46C5FB}"/>
              </a:ext>
            </a:extLst>
          </p:cNvPr>
          <p:cNvGrpSpPr/>
          <p:nvPr/>
        </p:nvGrpSpPr>
        <p:grpSpPr>
          <a:xfrm>
            <a:off x="6546887" y="1965898"/>
            <a:ext cx="2335319" cy="539563"/>
            <a:chOff x="6593173" y="1946020"/>
            <a:chExt cx="2248393" cy="539563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07AF3C1-3BFA-1742-96B2-D1265DBC9FEB}"/>
                </a:ext>
              </a:extLst>
            </p:cNvPr>
            <p:cNvSpPr/>
            <p:nvPr/>
          </p:nvSpPr>
          <p:spPr>
            <a:xfrm>
              <a:off x="6593173" y="2107789"/>
              <a:ext cx="2248393" cy="3777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Hypotheses </a:t>
              </a: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E4A7AB1D-C0F1-FD47-9F8C-52B5C8642D4A}"/>
                </a:ext>
              </a:extLst>
            </p:cNvPr>
            <p:cNvSpPr/>
            <p:nvPr/>
          </p:nvSpPr>
          <p:spPr>
            <a:xfrm>
              <a:off x="7524200" y="1946020"/>
              <a:ext cx="395397" cy="173608"/>
            </a:xfrm>
            <a:prstGeom prst="downArrow">
              <a:avLst>
                <a:gd name="adj1" fmla="val 50000"/>
                <a:gd name="adj2" fmla="val 655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72648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F4A-1005-2B48-BA64-4C1620D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Compare two systems on a set of instances: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measure of performance:  </a:t>
                </a:r>
                <a:r>
                  <a:rPr lang="en-US" b="1" i="1" dirty="0"/>
                  <a:t>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≠ </a:t>
                </a:r>
                <a:r>
                  <a:rPr lang="en-US" sz="2400" b="1" i="1" dirty="0"/>
                  <a:t>M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400" dirty="0"/>
                  <a:t>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Several hypotheses: </a:t>
                </a:r>
              </a:p>
              <a:p>
                <a:pPr lvl="1"/>
                <a:r>
                  <a:rPr lang="en-US" dirty="0"/>
                  <a:t>H1: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US" dirty="0"/>
              </a:p>
              <a:p>
                <a:pPr lvl="1"/>
                <a:r>
                  <a:rPr lang="en-US" dirty="0"/>
                  <a:t>H2: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/>
                  <a:t> +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/>
                  <a:t>…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  <a:blipFill>
                <a:blip r:embed="rId2"/>
                <a:stretch>
                  <a:fillRect l="-1173" t="-3273" b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ACCB405-39FA-AC41-98D9-75A7050B0679}"/>
              </a:ext>
            </a:extLst>
          </p:cNvPr>
          <p:cNvSpPr txBox="1"/>
          <p:nvPr/>
        </p:nvSpPr>
        <p:spPr>
          <a:xfrm>
            <a:off x="4380598" y="82320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instances: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34663-D953-A645-8C7A-E279806209FD}"/>
              </a:ext>
            </a:extLst>
          </p:cNvPr>
          <p:cNvGrpSpPr/>
          <p:nvPr/>
        </p:nvGrpSpPr>
        <p:grpSpPr>
          <a:xfrm>
            <a:off x="4766853" y="1192533"/>
            <a:ext cx="1088732" cy="699785"/>
            <a:chOff x="5319469" y="1192533"/>
            <a:chExt cx="1088732" cy="69978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46A31B4-DD73-BA49-AADB-8BFE13E85B97}"/>
                </a:ext>
              </a:extLst>
            </p:cNvPr>
            <p:cNvSpPr/>
            <p:nvPr/>
          </p:nvSpPr>
          <p:spPr>
            <a:xfrm>
              <a:off x="5319469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sz="1050" dirty="0"/>
                <a:t>A</a:t>
              </a:r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4259DF1-C779-AA48-B3F0-9AA42BEEA8FD}"/>
                </a:ext>
              </a:extLst>
            </p:cNvPr>
            <p:cNvSpPr/>
            <p:nvPr/>
          </p:nvSpPr>
          <p:spPr>
            <a:xfrm>
              <a:off x="5921185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sz="1050" dirty="0"/>
                <a:t>A</a:t>
              </a:r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048602-95D1-C846-B78F-C1AF0BF75C2F}"/>
                </a:ext>
              </a:extLst>
            </p:cNvPr>
            <p:cNvCxnSpPr>
              <a:cxnSpLocks/>
              <a:stCxn id="12" idx="2"/>
              <a:endCxn id="10" idx="0"/>
            </p:cNvCxnSpPr>
            <p:nvPr/>
          </p:nvCxnSpPr>
          <p:spPr>
            <a:xfrm flipH="1">
              <a:off x="5562977" y="1192533"/>
              <a:ext cx="302544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279776-B91B-2846-8057-7653F6A2EEE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865521" y="1192533"/>
              <a:ext cx="299172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40257F-B50A-C845-9D69-37F935F9BDE9}"/>
              </a:ext>
            </a:extLst>
          </p:cNvPr>
          <p:cNvGrpSpPr/>
          <p:nvPr/>
        </p:nvGrpSpPr>
        <p:grpSpPr>
          <a:xfrm>
            <a:off x="4766853" y="1884434"/>
            <a:ext cx="1140139" cy="776502"/>
            <a:chOff x="5319469" y="1884434"/>
            <a:chExt cx="1140139" cy="77650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F64499A-3D27-8C4C-8DB2-7DB85E2B7CAD}"/>
                </a:ext>
              </a:extLst>
            </p:cNvPr>
            <p:cNvSpPr/>
            <p:nvPr/>
          </p:nvSpPr>
          <p:spPr>
            <a:xfrm>
              <a:off x="5319469" y="2189698"/>
              <a:ext cx="1140139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Metric </a:t>
              </a:r>
              <a:r>
                <a:rPr lang="en-US" b="1" i="1" dirty="0"/>
                <a:t>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A171B72-73A5-7645-B2E5-EE47CFAD3D2D}"/>
                </a:ext>
              </a:extLst>
            </p:cNvPr>
            <p:cNvCxnSpPr>
              <a:cxnSpLocks/>
            </p:cNvCxnSpPr>
            <p:nvPr/>
          </p:nvCxnSpPr>
          <p:spPr>
            <a:xfrm>
              <a:off x="5570860" y="1884435"/>
              <a:ext cx="0" cy="305263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772660F-99AE-5248-BFAB-3B04334A805A}"/>
                </a:ext>
              </a:extLst>
            </p:cNvPr>
            <p:cNvCxnSpPr>
              <a:cxnSpLocks/>
            </p:cNvCxnSpPr>
            <p:nvPr/>
          </p:nvCxnSpPr>
          <p:spPr>
            <a:xfrm>
              <a:off x="6182231" y="1884434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B63DA04-35CA-2B47-8397-9F5673D77134}"/>
              </a:ext>
            </a:extLst>
          </p:cNvPr>
          <p:cNvSpPr/>
          <p:nvPr/>
        </p:nvSpPr>
        <p:spPr>
          <a:xfrm>
            <a:off x="6546897" y="1051508"/>
            <a:ext cx="2335320" cy="8329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Claims about the inherent properties </a:t>
            </a:r>
            <a:r>
              <a:rPr lang="el-GR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l-G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l-GR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two systems.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FB307F-0664-1242-8810-D1C5DA6AD18D}"/>
              </a:ext>
            </a:extLst>
          </p:cNvPr>
          <p:cNvGrpSpPr/>
          <p:nvPr/>
        </p:nvGrpSpPr>
        <p:grpSpPr>
          <a:xfrm>
            <a:off x="4766852" y="2668391"/>
            <a:ext cx="1140121" cy="674191"/>
            <a:chOff x="5319468" y="2668391"/>
            <a:chExt cx="1140121" cy="67419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D9D247-0F3B-494D-ACD1-DCCF37882A16}"/>
                </a:ext>
              </a:extLst>
            </p:cNvPr>
            <p:cNvCxnSpPr>
              <a:cxnSpLocks/>
            </p:cNvCxnSpPr>
            <p:nvPr/>
          </p:nvCxnSpPr>
          <p:spPr>
            <a:xfrm>
              <a:off x="5571777" y="2668391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081BEF8-F527-0143-B39E-80247A3DEB5D}"/>
                </a:ext>
              </a:extLst>
            </p:cNvPr>
            <p:cNvCxnSpPr>
              <a:cxnSpLocks/>
            </p:cNvCxnSpPr>
            <p:nvPr/>
          </p:nvCxnSpPr>
          <p:spPr>
            <a:xfrm>
              <a:off x="6197997" y="2670443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7885F527-D5FA-B846-8464-BD363CFB6264}"/>
                </a:ext>
              </a:extLst>
            </p:cNvPr>
            <p:cNvSpPr/>
            <p:nvPr/>
          </p:nvSpPr>
          <p:spPr>
            <a:xfrm>
              <a:off x="5319468" y="2997878"/>
              <a:ext cx="1140121" cy="344704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Observations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C44D-DDB9-6C48-A485-EEB1347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77BA92-2BAD-3E45-8ED7-4268BC46C5FB}"/>
              </a:ext>
            </a:extLst>
          </p:cNvPr>
          <p:cNvGrpSpPr/>
          <p:nvPr/>
        </p:nvGrpSpPr>
        <p:grpSpPr>
          <a:xfrm>
            <a:off x="6546887" y="1965898"/>
            <a:ext cx="2335319" cy="539563"/>
            <a:chOff x="6593173" y="1946020"/>
            <a:chExt cx="2248393" cy="539563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07AF3C1-3BFA-1742-96B2-D1265DBC9FEB}"/>
                </a:ext>
              </a:extLst>
            </p:cNvPr>
            <p:cNvSpPr/>
            <p:nvPr/>
          </p:nvSpPr>
          <p:spPr>
            <a:xfrm>
              <a:off x="6593173" y="2107789"/>
              <a:ext cx="2248393" cy="3777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Hypotheses </a:t>
              </a: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E4A7AB1D-C0F1-FD47-9F8C-52B5C8642D4A}"/>
                </a:ext>
              </a:extLst>
            </p:cNvPr>
            <p:cNvSpPr/>
            <p:nvPr/>
          </p:nvSpPr>
          <p:spPr>
            <a:xfrm>
              <a:off x="7524200" y="1946020"/>
              <a:ext cx="395397" cy="173608"/>
            </a:xfrm>
            <a:prstGeom prst="downArrow">
              <a:avLst>
                <a:gd name="adj1" fmla="val 50000"/>
                <a:gd name="adj2" fmla="val 655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56493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F4A-1005-2B48-BA64-4C1620D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Compare two systems on a set of instances: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measure of performance:  </a:t>
                </a:r>
                <a:r>
                  <a:rPr lang="en-US" b="1" i="1" dirty="0"/>
                  <a:t>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≠ </a:t>
                </a:r>
                <a:r>
                  <a:rPr lang="en-US" sz="2400" b="1" i="1" dirty="0"/>
                  <a:t>M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400" dirty="0"/>
                  <a:t>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Several hypotheses: </a:t>
                </a:r>
              </a:p>
              <a:p>
                <a:pPr lvl="1"/>
                <a:r>
                  <a:rPr lang="en-US" dirty="0"/>
                  <a:t>H1: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US" dirty="0"/>
              </a:p>
              <a:p>
                <a:pPr lvl="1"/>
                <a:r>
                  <a:rPr lang="en-US" dirty="0"/>
                  <a:t>H2: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/>
                  <a:t> +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/>
                  <a:t>…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  <a:blipFill>
                <a:blip r:embed="rId2"/>
                <a:stretch>
                  <a:fillRect l="-1173" t="-3273" b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ACCB405-39FA-AC41-98D9-75A7050B0679}"/>
              </a:ext>
            </a:extLst>
          </p:cNvPr>
          <p:cNvSpPr txBox="1"/>
          <p:nvPr/>
        </p:nvSpPr>
        <p:spPr>
          <a:xfrm>
            <a:off x="4380598" y="82320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instances: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34663-D953-A645-8C7A-E279806209FD}"/>
              </a:ext>
            </a:extLst>
          </p:cNvPr>
          <p:cNvGrpSpPr/>
          <p:nvPr/>
        </p:nvGrpSpPr>
        <p:grpSpPr>
          <a:xfrm>
            <a:off x="4766853" y="1192533"/>
            <a:ext cx="1088732" cy="699785"/>
            <a:chOff x="5319469" y="1192533"/>
            <a:chExt cx="1088732" cy="69978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46A31B4-DD73-BA49-AADB-8BFE13E85B97}"/>
                </a:ext>
              </a:extLst>
            </p:cNvPr>
            <p:cNvSpPr/>
            <p:nvPr/>
          </p:nvSpPr>
          <p:spPr>
            <a:xfrm>
              <a:off x="5319469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sz="1050" dirty="0"/>
                <a:t>A</a:t>
              </a:r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4259DF1-C779-AA48-B3F0-9AA42BEEA8FD}"/>
                </a:ext>
              </a:extLst>
            </p:cNvPr>
            <p:cNvSpPr/>
            <p:nvPr/>
          </p:nvSpPr>
          <p:spPr>
            <a:xfrm>
              <a:off x="5921185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sz="1050" dirty="0"/>
                <a:t>A</a:t>
              </a:r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048602-95D1-C846-B78F-C1AF0BF75C2F}"/>
                </a:ext>
              </a:extLst>
            </p:cNvPr>
            <p:cNvCxnSpPr>
              <a:cxnSpLocks/>
              <a:stCxn id="12" idx="2"/>
              <a:endCxn id="10" idx="0"/>
            </p:cNvCxnSpPr>
            <p:nvPr/>
          </p:nvCxnSpPr>
          <p:spPr>
            <a:xfrm flipH="1">
              <a:off x="5562977" y="1192533"/>
              <a:ext cx="302544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279776-B91B-2846-8057-7653F6A2EEE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865521" y="1192533"/>
              <a:ext cx="299172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40257F-B50A-C845-9D69-37F935F9BDE9}"/>
              </a:ext>
            </a:extLst>
          </p:cNvPr>
          <p:cNvGrpSpPr/>
          <p:nvPr/>
        </p:nvGrpSpPr>
        <p:grpSpPr>
          <a:xfrm>
            <a:off x="4766853" y="1884434"/>
            <a:ext cx="1140139" cy="776502"/>
            <a:chOff x="5319469" y="1884434"/>
            <a:chExt cx="1140139" cy="77650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F64499A-3D27-8C4C-8DB2-7DB85E2B7CAD}"/>
                </a:ext>
              </a:extLst>
            </p:cNvPr>
            <p:cNvSpPr/>
            <p:nvPr/>
          </p:nvSpPr>
          <p:spPr>
            <a:xfrm>
              <a:off x="5319469" y="2189698"/>
              <a:ext cx="1140139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Metric </a:t>
              </a:r>
              <a:r>
                <a:rPr lang="en-US" b="1" i="1" dirty="0"/>
                <a:t>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A171B72-73A5-7645-B2E5-EE47CFAD3D2D}"/>
                </a:ext>
              </a:extLst>
            </p:cNvPr>
            <p:cNvCxnSpPr>
              <a:cxnSpLocks/>
            </p:cNvCxnSpPr>
            <p:nvPr/>
          </p:nvCxnSpPr>
          <p:spPr>
            <a:xfrm>
              <a:off x="5570860" y="1884435"/>
              <a:ext cx="0" cy="305263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772660F-99AE-5248-BFAB-3B04334A805A}"/>
                </a:ext>
              </a:extLst>
            </p:cNvPr>
            <p:cNvCxnSpPr>
              <a:cxnSpLocks/>
            </p:cNvCxnSpPr>
            <p:nvPr/>
          </p:nvCxnSpPr>
          <p:spPr>
            <a:xfrm>
              <a:off x="6182231" y="1884434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B63DA04-35CA-2B47-8397-9F5673D77134}"/>
              </a:ext>
            </a:extLst>
          </p:cNvPr>
          <p:cNvSpPr/>
          <p:nvPr/>
        </p:nvSpPr>
        <p:spPr>
          <a:xfrm>
            <a:off x="6546897" y="1051508"/>
            <a:ext cx="2335320" cy="8329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Claims about the inherent properties </a:t>
            </a:r>
            <a:r>
              <a:rPr lang="el-GR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l-G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l-GR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two systems.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FB307F-0664-1242-8810-D1C5DA6AD18D}"/>
              </a:ext>
            </a:extLst>
          </p:cNvPr>
          <p:cNvGrpSpPr/>
          <p:nvPr/>
        </p:nvGrpSpPr>
        <p:grpSpPr>
          <a:xfrm>
            <a:off x="4766852" y="2668391"/>
            <a:ext cx="1140121" cy="674191"/>
            <a:chOff x="5319468" y="2668391"/>
            <a:chExt cx="1140121" cy="67419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D9D247-0F3B-494D-ACD1-DCCF37882A16}"/>
                </a:ext>
              </a:extLst>
            </p:cNvPr>
            <p:cNvCxnSpPr>
              <a:cxnSpLocks/>
            </p:cNvCxnSpPr>
            <p:nvPr/>
          </p:nvCxnSpPr>
          <p:spPr>
            <a:xfrm>
              <a:off x="5571777" y="2668391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081BEF8-F527-0143-B39E-80247A3DEB5D}"/>
                </a:ext>
              </a:extLst>
            </p:cNvPr>
            <p:cNvCxnSpPr>
              <a:cxnSpLocks/>
            </p:cNvCxnSpPr>
            <p:nvPr/>
          </p:nvCxnSpPr>
          <p:spPr>
            <a:xfrm>
              <a:off x="6197997" y="2670443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7885F527-D5FA-B846-8464-BD363CFB6264}"/>
                </a:ext>
              </a:extLst>
            </p:cNvPr>
            <p:cNvSpPr/>
            <p:nvPr/>
          </p:nvSpPr>
          <p:spPr>
            <a:xfrm>
              <a:off x="5319468" y="2997878"/>
              <a:ext cx="1140121" cy="344704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Observations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C44D-DDB9-6C48-A485-EEB1347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77BA92-2BAD-3E45-8ED7-4268BC46C5FB}"/>
              </a:ext>
            </a:extLst>
          </p:cNvPr>
          <p:cNvGrpSpPr/>
          <p:nvPr/>
        </p:nvGrpSpPr>
        <p:grpSpPr>
          <a:xfrm>
            <a:off x="6546887" y="1965898"/>
            <a:ext cx="2335319" cy="539563"/>
            <a:chOff x="6593173" y="1946020"/>
            <a:chExt cx="2248393" cy="539563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07AF3C1-3BFA-1742-96B2-D1265DBC9FEB}"/>
                </a:ext>
              </a:extLst>
            </p:cNvPr>
            <p:cNvSpPr/>
            <p:nvPr/>
          </p:nvSpPr>
          <p:spPr>
            <a:xfrm>
              <a:off x="6593173" y="2107789"/>
              <a:ext cx="2248393" cy="3777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Hypotheses </a:t>
              </a: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E4A7AB1D-C0F1-FD47-9F8C-52B5C8642D4A}"/>
                </a:ext>
              </a:extLst>
            </p:cNvPr>
            <p:cNvSpPr/>
            <p:nvPr/>
          </p:nvSpPr>
          <p:spPr>
            <a:xfrm>
              <a:off x="7524200" y="1946020"/>
              <a:ext cx="395397" cy="173608"/>
            </a:xfrm>
            <a:prstGeom prst="downArrow">
              <a:avLst>
                <a:gd name="adj1" fmla="val 50000"/>
                <a:gd name="adj2" fmla="val 655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95092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F4A-1005-2B48-BA64-4C1620D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Compare two systems on a set of instances: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measure of performance:  </a:t>
                </a:r>
                <a:r>
                  <a:rPr lang="en-US" b="1" i="1" dirty="0"/>
                  <a:t>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≠ </a:t>
                </a:r>
                <a:r>
                  <a:rPr lang="en-US" sz="2400" b="1" i="1" dirty="0"/>
                  <a:t>M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400" dirty="0"/>
                  <a:t>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Several hypotheses: </a:t>
                </a:r>
              </a:p>
              <a:p>
                <a:pPr lvl="1"/>
                <a:r>
                  <a:rPr lang="en-US" dirty="0"/>
                  <a:t>H1: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US" dirty="0"/>
              </a:p>
              <a:p>
                <a:pPr lvl="1"/>
                <a:r>
                  <a:rPr lang="en-US" dirty="0"/>
                  <a:t>H2: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/>
                  <a:t> +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/>
                  <a:t>…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  <a:blipFill>
                <a:blip r:embed="rId2"/>
                <a:stretch>
                  <a:fillRect l="-1173" t="-3273" b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ACCB405-39FA-AC41-98D9-75A7050B0679}"/>
              </a:ext>
            </a:extLst>
          </p:cNvPr>
          <p:cNvSpPr txBox="1"/>
          <p:nvPr/>
        </p:nvSpPr>
        <p:spPr>
          <a:xfrm>
            <a:off x="4380598" y="82320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instances: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34663-D953-A645-8C7A-E279806209FD}"/>
              </a:ext>
            </a:extLst>
          </p:cNvPr>
          <p:cNvGrpSpPr/>
          <p:nvPr/>
        </p:nvGrpSpPr>
        <p:grpSpPr>
          <a:xfrm>
            <a:off x="4766853" y="1192533"/>
            <a:ext cx="1088732" cy="699785"/>
            <a:chOff x="5319469" y="1192533"/>
            <a:chExt cx="1088732" cy="69978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46A31B4-DD73-BA49-AADB-8BFE13E85B97}"/>
                </a:ext>
              </a:extLst>
            </p:cNvPr>
            <p:cNvSpPr/>
            <p:nvPr/>
          </p:nvSpPr>
          <p:spPr>
            <a:xfrm>
              <a:off x="5319469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sz="1050" dirty="0"/>
                <a:t>A</a:t>
              </a:r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4259DF1-C779-AA48-B3F0-9AA42BEEA8FD}"/>
                </a:ext>
              </a:extLst>
            </p:cNvPr>
            <p:cNvSpPr/>
            <p:nvPr/>
          </p:nvSpPr>
          <p:spPr>
            <a:xfrm>
              <a:off x="5921185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sz="1050" dirty="0"/>
                <a:t>A</a:t>
              </a:r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048602-95D1-C846-B78F-C1AF0BF75C2F}"/>
                </a:ext>
              </a:extLst>
            </p:cNvPr>
            <p:cNvCxnSpPr>
              <a:cxnSpLocks/>
              <a:stCxn id="12" idx="2"/>
              <a:endCxn id="10" idx="0"/>
            </p:cNvCxnSpPr>
            <p:nvPr/>
          </p:nvCxnSpPr>
          <p:spPr>
            <a:xfrm flipH="1">
              <a:off x="5562977" y="1192533"/>
              <a:ext cx="302544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279776-B91B-2846-8057-7653F6A2EEE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865521" y="1192533"/>
              <a:ext cx="299172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40257F-B50A-C845-9D69-37F935F9BDE9}"/>
              </a:ext>
            </a:extLst>
          </p:cNvPr>
          <p:cNvGrpSpPr/>
          <p:nvPr/>
        </p:nvGrpSpPr>
        <p:grpSpPr>
          <a:xfrm>
            <a:off x="4766853" y="1884434"/>
            <a:ext cx="1140139" cy="776502"/>
            <a:chOff x="5319469" y="1884434"/>
            <a:chExt cx="1140139" cy="77650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F64499A-3D27-8C4C-8DB2-7DB85E2B7CAD}"/>
                </a:ext>
              </a:extLst>
            </p:cNvPr>
            <p:cNvSpPr/>
            <p:nvPr/>
          </p:nvSpPr>
          <p:spPr>
            <a:xfrm>
              <a:off x="5319469" y="2189698"/>
              <a:ext cx="1140139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Metric </a:t>
              </a:r>
              <a:r>
                <a:rPr lang="en-US" b="1" i="1" dirty="0"/>
                <a:t>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A171B72-73A5-7645-B2E5-EE47CFAD3D2D}"/>
                </a:ext>
              </a:extLst>
            </p:cNvPr>
            <p:cNvCxnSpPr>
              <a:cxnSpLocks/>
            </p:cNvCxnSpPr>
            <p:nvPr/>
          </p:nvCxnSpPr>
          <p:spPr>
            <a:xfrm>
              <a:off x="5570860" y="1884435"/>
              <a:ext cx="0" cy="305263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772660F-99AE-5248-BFAB-3B04334A805A}"/>
                </a:ext>
              </a:extLst>
            </p:cNvPr>
            <p:cNvCxnSpPr>
              <a:cxnSpLocks/>
            </p:cNvCxnSpPr>
            <p:nvPr/>
          </p:nvCxnSpPr>
          <p:spPr>
            <a:xfrm>
              <a:off x="6182231" y="1884434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B63DA04-35CA-2B47-8397-9F5673D77134}"/>
              </a:ext>
            </a:extLst>
          </p:cNvPr>
          <p:cNvSpPr/>
          <p:nvPr/>
        </p:nvSpPr>
        <p:spPr>
          <a:xfrm>
            <a:off x="6546897" y="1051508"/>
            <a:ext cx="2335320" cy="8329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Claims about the inherent properties </a:t>
            </a:r>
            <a:r>
              <a:rPr lang="el-GR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l-G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l-GR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two systems.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FB307F-0664-1242-8810-D1C5DA6AD18D}"/>
              </a:ext>
            </a:extLst>
          </p:cNvPr>
          <p:cNvGrpSpPr/>
          <p:nvPr/>
        </p:nvGrpSpPr>
        <p:grpSpPr>
          <a:xfrm>
            <a:off x="4766852" y="2668391"/>
            <a:ext cx="1140121" cy="674191"/>
            <a:chOff x="5319468" y="2668391"/>
            <a:chExt cx="1140121" cy="67419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D9D247-0F3B-494D-ACD1-DCCF37882A16}"/>
                </a:ext>
              </a:extLst>
            </p:cNvPr>
            <p:cNvCxnSpPr>
              <a:cxnSpLocks/>
            </p:cNvCxnSpPr>
            <p:nvPr/>
          </p:nvCxnSpPr>
          <p:spPr>
            <a:xfrm>
              <a:off x="5571777" y="2668391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081BEF8-F527-0143-B39E-80247A3DEB5D}"/>
                </a:ext>
              </a:extLst>
            </p:cNvPr>
            <p:cNvCxnSpPr>
              <a:cxnSpLocks/>
            </p:cNvCxnSpPr>
            <p:nvPr/>
          </p:nvCxnSpPr>
          <p:spPr>
            <a:xfrm>
              <a:off x="6197997" y="2670443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7885F527-D5FA-B846-8464-BD363CFB6264}"/>
                </a:ext>
              </a:extLst>
            </p:cNvPr>
            <p:cNvSpPr/>
            <p:nvPr/>
          </p:nvSpPr>
          <p:spPr>
            <a:xfrm>
              <a:off x="5319468" y="2997878"/>
              <a:ext cx="1140121" cy="344704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Observations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C44D-DDB9-6C48-A485-EEB1347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77BA92-2BAD-3E45-8ED7-4268BC46C5FB}"/>
              </a:ext>
            </a:extLst>
          </p:cNvPr>
          <p:cNvGrpSpPr/>
          <p:nvPr/>
        </p:nvGrpSpPr>
        <p:grpSpPr>
          <a:xfrm>
            <a:off x="6546887" y="1965898"/>
            <a:ext cx="2335319" cy="539563"/>
            <a:chOff x="6593173" y="1946020"/>
            <a:chExt cx="2248393" cy="539563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07AF3C1-3BFA-1742-96B2-D1265DBC9FEB}"/>
                </a:ext>
              </a:extLst>
            </p:cNvPr>
            <p:cNvSpPr/>
            <p:nvPr/>
          </p:nvSpPr>
          <p:spPr>
            <a:xfrm>
              <a:off x="6593173" y="2107789"/>
              <a:ext cx="2248393" cy="3777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Hypotheses </a:t>
              </a: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E4A7AB1D-C0F1-FD47-9F8C-52B5C8642D4A}"/>
                </a:ext>
              </a:extLst>
            </p:cNvPr>
            <p:cNvSpPr/>
            <p:nvPr/>
          </p:nvSpPr>
          <p:spPr>
            <a:xfrm>
              <a:off x="7524200" y="1946020"/>
              <a:ext cx="395397" cy="173608"/>
            </a:xfrm>
            <a:prstGeom prst="downArrow">
              <a:avLst>
                <a:gd name="adj1" fmla="val 50000"/>
                <a:gd name="adj2" fmla="val 655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20100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F4A-1005-2B48-BA64-4C1620D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Compare two systems on a set of instances: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measure of performance:  </a:t>
                </a:r>
                <a:r>
                  <a:rPr lang="en-US" b="1" i="1" dirty="0"/>
                  <a:t>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≠ </a:t>
                </a:r>
                <a:r>
                  <a:rPr lang="en-US" sz="2400" b="1" i="1" dirty="0"/>
                  <a:t>M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400" dirty="0"/>
                  <a:t>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Several hypotheses: </a:t>
                </a:r>
              </a:p>
              <a:p>
                <a:pPr lvl="1"/>
                <a:r>
                  <a:rPr lang="en-US" dirty="0"/>
                  <a:t>H1: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US" dirty="0"/>
              </a:p>
              <a:p>
                <a:pPr lvl="1"/>
                <a:r>
                  <a:rPr lang="en-US" dirty="0"/>
                  <a:t>H2: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/>
                  <a:t> +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/>
                  <a:t>…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  <a:blipFill>
                <a:blip r:embed="rId2"/>
                <a:stretch>
                  <a:fillRect l="-1173" t="-3273" b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ACCB405-39FA-AC41-98D9-75A7050B0679}"/>
              </a:ext>
            </a:extLst>
          </p:cNvPr>
          <p:cNvSpPr txBox="1"/>
          <p:nvPr/>
        </p:nvSpPr>
        <p:spPr>
          <a:xfrm>
            <a:off x="4380598" y="82320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instances: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34663-D953-A645-8C7A-E279806209FD}"/>
              </a:ext>
            </a:extLst>
          </p:cNvPr>
          <p:cNvGrpSpPr/>
          <p:nvPr/>
        </p:nvGrpSpPr>
        <p:grpSpPr>
          <a:xfrm>
            <a:off x="4766853" y="1192533"/>
            <a:ext cx="1088732" cy="699785"/>
            <a:chOff x="5319469" y="1192533"/>
            <a:chExt cx="1088732" cy="69978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46A31B4-DD73-BA49-AADB-8BFE13E85B97}"/>
                </a:ext>
              </a:extLst>
            </p:cNvPr>
            <p:cNvSpPr/>
            <p:nvPr/>
          </p:nvSpPr>
          <p:spPr>
            <a:xfrm>
              <a:off x="5319469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sz="1050" dirty="0"/>
                <a:t>A</a:t>
              </a:r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4259DF1-C779-AA48-B3F0-9AA42BEEA8FD}"/>
                </a:ext>
              </a:extLst>
            </p:cNvPr>
            <p:cNvSpPr/>
            <p:nvPr/>
          </p:nvSpPr>
          <p:spPr>
            <a:xfrm>
              <a:off x="5921185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sz="1050" dirty="0"/>
                <a:t>A</a:t>
              </a:r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048602-95D1-C846-B78F-C1AF0BF75C2F}"/>
                </a:ext>
              </a:extLst>
            </p:cNvPr>
            <p:cNvCxnSpPr>
              <a:cxnSpLocks/>
              <a:stCxn id="12" idx="2"/>
              <a:endCxn id="10" idx="0"/>
            </p:cNvCxnSpPr>
            <p:nvPr/>
          </p:nvCxnSpPr>
          <p:spPr>
            <a:xfrm flipH="1">
              <a:off x="5562977" y="1192533"/>
              <a:ext cx="302544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279776-B91B-2846-8057-7653F6A2EEE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865521" y="1192533"/>
              <a:ext cx="299172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40257F-B50A-C845-9D69-37F935F9BDE9}"/>
              </a:ext>
            </a:extLst>
          </p:cNvPr>
          <p:cNvGrpSpPr/>
          <p:nvPr/>
        </p:nvGrpSpPr>
        <p:grpSpPr>
          <a:xfrm>
            <a:off x="4766853" y="1884434"/>
            <a:ext cx="1140139" cy="776502"/>
            <a:chOff x="5319469" y="1884434"/>
            <a:chExt cx="1140139" cy="77650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F64499A-3D27-8C4C-8DB2-7DB85E2B7CAD}"/>
                </a:ext>
              </a:extLst>
            </p:cNvPr>
            <p:cNvSpPr/>
            <p:nvPr/>
          </p:nvSpPr>
          <p:spPr>
            <a:xfrm>
              <a:off x="5319469" y="2189698"/>
              <a:ext cx="1140139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Metric </a:t>
              </a:r>
              <a:r>
                <a:rPr lang="en-US" b="1" i="1" dirty="0"/>
                <a:t>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A171B72-73A5-7645-B2E5-EE47CFAD3D2D}"/>
                </a:ext>
              </a:extLst>
            </p:cNvPr>
            <p:cNvCxnSpPr>
              <a:cxnSpLocks/>
            </p:cNvCxnSpPr>
            <p:nvPr/>
          </p:nvCxnSpPr>
          <p:spPr>
            <a:xfrm>
              <a:off x="5570860" y="1884435"/>
              <a:ext cx="0" cy="305263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772660F-99AE-5248-BFAB-3B04334A805A}"/>
                </a:ext>
              </a:extLst>
            </p:cNvPr>
            <p:cNvCxnSpPr>
              <a:cxnSpLocks/>
            </p:cNvCxnSpPr>
            <p:nvPr/>
          </p:nvCxnSpPr>
          <p:spPr>
            <a:xfrm>
              <a:off x="6182231" y="1884434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B63DA04-35CA-2B47-8397-9F5673D77134}"/>
              </a:ext>
            </a:extLst>
          </p:cNvPr>
          <p:cNvSpPr/>
          <p:nvPr/>
        </p:nvSpPr>
        <p:spPr>
          <a:xfrm>
            <a:off x="6546897" y="1051508"/>
            <a:ext cx="2335320" cy="8329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Claims about the inherent properties </a:t>
            </a:r>
            <a:r>
              <a:rPr lang="el-GR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l-G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l-GR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two systems.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FB307F-0664-1242-8810-D1C5DA6AD18D}"/>
              </a:ext>
            </a:extLst>
          </p:cNvPr>
          <p:cNvGrpSpPr/>
          <p:nvPr/>
        </p:nvGrpSpPr>
        <p:grpSpPr>
          <a:xfrm>
            <a:off x="4766852" y="2668391"/>
            <a:ext cx="1140121" cy="674191"/>
            <a:chOff x="5319468" y="2668391"/>
            <a:chExt cx="1140121" cy="67419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D9D247-0F3B-494D-ACD1-DCCF37882A16}"/>
                </a:ext>
              </a:extLst>
            </p:cNvPr>
            <p:cNvCxnSpPr>
              <a:cxnSpLocks/>
            </p:cNvCxnSpPr>
            <p:nvPr/>
          </p:nvCxnSpPr>
          <p:spPr>
            <a:xfrm>
              <a:off x="5571777" y="2668391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081BEF8-F527-0143-B39E-80247A3DEB5D}"/>
                </a:ext>
              </a:extLst>
            </p:cNvPr>
            <p:cNvCxnSpPr>
              <a:cxnSpLocks/>
            </p:cNvCxnSpPr>
            <p:nvPr/>
          </p:nvCxnSpPr>
          <p:spPr>
            <a:xfrm>
              <a:off x="6197997" y="2670443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7885F527-D5FA-B846-8464-BD363CFB6264}"/>
                </a:ext>
              </a:extLst>
            </p:cNvPr>
            <p:cNvSpPr/>
            <p:nvPr/>
          </p:nvSpPr>
          <p:spPr>
            <a:xfrm>
              <a:off x="5319468" y="2997878"/>
              <a:ext cx="1140121" cy="344704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Observations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C44D-DDB9-6C48-A485-EEB1347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77BA92-2BAD-3E45-8ED7-4268BC46C5FB}"/>
              </a:ext>
            </a:extLst>
          </p:cNvPr>
          <p:cNvGrpSpPr/>
          <p:nvPr/>
        </p:nvGrpSpPr>
        <p:grpSpPr>
          <a:xfrm>
            <a:off x="6546887" y="1965898"/>
            <a:ext cx="2335319" cy="539563"/>
            <a:chOff x="6593173" y="1946020"/>
            <a:chExt cx="2248393" cy="539563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07AF3C1-3BFA-1742-96B2-D1265DBC9FEB}"/>
                </a:ext>
              </a:extLst>
            </p:cNvPr>
            <p:cNvSpPr/>
            <p:nvPr/>
          </p:nvSpPr>
          <p:spPr>
            <a:xfrm>
              <a:off x="6593173" y="2107789"/>
              <a:ext cx="2248393" cy="3777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Hypotheses </a:t>
              </a: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E4A7AB1D-C0F1-FD47-9F8C-52B5C8642D4A}"/>
                </a:ext>
              </a:extLst>
            </p:cNvPr>
            <p:cNvSpPr/>
            <p:nvPr/>
          </p:nvSpPr>
          <p:spPr>
            <a:xfrm>
              <a:off x="7524200" y="1946020"/>
              <a:ext cx="395397" cy="173608"/>
            </a:xfrm>
            <a:prstGeom prst="downArrow">
              <a:avLst>
                <a:gd name="adj1" fmla="val 50000"/>
                <a:gd name="adj2" fmla="val 655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73887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F4A-1005-2B48-BA64-4C1620D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Compare two systems on a set of instances: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measure of performance:  </a:t>
                </a:r>
                <a:r>
                  <a:rPr lang="en-US" b="1" i="1" dirty="0"/>
                  <a:t>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≠ </a:t>
                </a:r>
                <a:r>
                  <a:rPr lang="en-US" sz="2400" b="1" i="1" dirty="0"/>
                  <a:t>M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400" dirty="0"/>
                  <a:t>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Several hypotheses: </a:t>
                </a:r>
              </a:p>
              <a:p>
                <a:pPr lvl="1"/>
                <a:r>
                  <a:rPr lang="en-US" dirty="0"/>
                  <a:t>H1: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US" dirty="0"/>
              </a:p>
              <a:p>
                <a:pPr lvl="1"/>
                <a:r>
                  <a:rPr lang="en-US" dirty="0"/>
                  <a:t>H2: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/>
                  <a:t> +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/>
                  <a:t>…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  <a:blipFill>
                <a:blip r:embed="rId2"/>
                <a:stretch>
                  <a:fillRect l="-1173" t="-3273" b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ACCB405-39FA-AC41-98D9-75A7050B0679}"/>
              </a:ext>
            </a:extLst>
          </p:cNvPr>
          <p:cNvSpPr txBox="1"/>
          <p:nvPr/>
        </p:nvSpPr>
        <p:spPr>
          <a:xfrm>
            <a:off x="4380598" y="82320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instances: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34663-D953-A645-8C7A-E279806209FD}"/>
              </a:ext>
            </a:extLst>
          </p:cNvPr>
          <p:cNvGrpSpPr/>
          <p:nvPr/>
        </p:nvGrpSpPr>
        <p:grpSpPr>
          <a:xfrm>
            <a:off x="4766853" y="1192533"/>
            <a:ext cx="1088732" cy="699785"/>
            <a:chOff x="5319469" y="1192533"/>
            <a:chExt cx="1088732" cy="69978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46A31B4-DD73-BA49-AADB-8BFE13E85B97}"/>
                </a:ext>
              </a:extLst>
            </p:cNvPr>
            <p:cNvSpPr/>
            <p:nvPr/>
          </p:nvSpPr>
          <p:spPr>
            <a:xfrm>
              <a:off x="5319469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sz="1050" dirty="0"/>
                <a:t>A</a:t>
              </a:r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4259DF1-C779-AA48-B3F0-9AA42BEEA8FD}"/>
                </a:ext>
              </a:extLst>
            </p:cNvPr>
            <p:cNvSpPr/>
            <p:nvPr/>
          </p:nvSpPr>
          <p:spPr>
            <a:xfrm>
              <a:off x="5921185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sz="1050" dirty="0"/>
                <a:t>A</a:t>
              </a:r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048602-95D1-C846-B78F-C1AF0BF75C2F}"/>
                </a:ext>
              </a:extLst>
            </p:cNvPr>
            <p:cNvCxnSpPr>
              <a:cxnSpLocks/>
              <a:stCxn id="12" idx="2"/>
              <a:endCxn id="10" idx="0"/>
            </p:cNvCxnSpPr>
            <p:nvPr/>
          </p:nvCxnSpPr>
          <p:spPr>
            <a:xfrm flipH="1">
              <a:off x="5562977" y="1192533"/>
              <a:ext cx="302544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279776-B91B-2846-8057-7653F6A2EEE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865521" y="1192533"/>
              <a:ext cx="299172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40257F-B50A-C845-9D69-37F935F9BDE9}"/>
              </a:ext>
            </a:extLst>
          </p:cNvPr>
          <p:cNvGrpSpPr/>
          <p:nvPr/>
        </p:nvGrpSpPr>
        <p:grpSpPr>
          <a:xfrm>
            <a:off x="4766853" y="1884434"/>
            <a:ext cx="1140139" cy="776502"/>
            <a:chOff x="5319469" y="1884434"/>
            <a:chExt cx="1140139" cy="77650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F64499A-3D27-8C4C-8DB2-7DB85E2B7CAD}"/>
                </a:ext>
              </a:extLst>
            </p:cNvPr>
            <p:cNvSpPr/>
            <p:nvPr/>
          </p:nvSpPr>
          <p:spPr>
            <a:xfrm>
              <a:off x="5319469" y="2189698"/>
              <a:ext cx="1140139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Metric </a:t>
              </a:r>
              <a:r>
                <a:rPr lang="en-US" b="1" i="1" dirty="0"/>
                <a:t>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A171B72-73A5-7645-B2E5-EE47CFAD3D2D}"/>
                </a:ext>
              </a:extLst>
            </p:cNvPr>
            <p:cNvCxnSpPr>
              <a:cxnSpLocks/>
            </p:cNvCxnSpPr>
            <p:nvPr/>
          </p:nvCxnSpPr>
          <p:spPr>
            <a:xfrm>
              <a:off x="5570860" y="1884435"/>
              <a:ext cx="0" cy="305263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772660F-99AE-5248-BFAB-3B04334A805A}"/>
                </a:ext>
              </a:extLst>
            </p:cNvPr>
            <p:cNvCxnSpPr>
              <a:cxnSpLocks/>
            </p:cNvCxnSpPr>
            <p:nvPr/>
          </p:nvCxnSpPr>
          <p:spPr>
            <a:xfrm>
              <a:off x="6182231" y="1884434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B63DA04-35CA-2B47-8397-9F5673D77134}"/>
              </a:ext>
            </a:extLst>
          </p:cNvPr>
          <p:cNvSpPr/>
          <p:nvPr/>
        </p:nvSpPr>
        <p:spPr>
          <a:xfrm>
            <a:off x="6546897" y="1051508"/>
            <a:ext cx="2335320" cy="8329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Claims about the inherent properties </a:t>
            </a:r>
            <a:r>
              <a:rPr lang="el-GR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l-G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l-GR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two systems.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FB307F-0664-1242-8810-D1C5DA6AD18D}"/>
              </a:ext>
            </a:extLst>
          </p:cNvPr>
          <p:cNvGrpSpPr/>
          <p:nvPr/>
        </p:nvGrpSpPr>
        <p:grpSpPr>
          <a:xfrm>
            <a:off x="4766852" y="2668391"/>
            <a:ext cx="1140121" cy="674191"/>
            <a:chOff x="5319468" y="2668391"/>
            <a:chExt cx="1140121" cy="67419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D9D247-0F3B-494D-ACD1-DCCF37882A16}"/>
                </a:ext>
              </a:extLst>
            </p:cNvPr>
            <p:cNvCxnSpPr>
              <a:cxnSpLocks/>
            </p:cNvCxnSpPr>
            <p:nvPr/>
          </p:nvCxnSpPr>
          <p:spPr>
            <a:xfrm>
              <a:off x="5571777" y="2668391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081BEF8-F527-0143-B39E-80247A3DEB5D}"/>
                </a:ext>
              </a:extLst>
            </p:cNvPr>
            <p:cNvCxnSpPr>
              <a:cxnSpLocks/>
            </p:cNvCxnSpPr>
            <p:nvPr/>
          </p:nvCxnSpPr>
          <p:spPr>
            <a:xfrm>
              <a:off x="6197997" y="2670443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7885F527-D5FA-B846-8464-BD363CFB6264}"/>
                </a:ext>
              </a:extLst>
            </p:cNvPr>
            <p:cNvSpPr/>
            <p:nvPr/>
          </p:nvSpPr>
          <p:spPr>
            <a:xfrm>
              <a:off x="5319468" y="2997878"/>
              <a:ext cx="1140121" cy="344704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Observations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C44D-DDB9-6C48-A485-EEB1347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77BA92-2BAD-3E45-8ED7-4268BC46C5FB}"/>
              </a:ext>
            </a:extLst>
          </p:cNvPr>
          <p:cNvGrpSpPr/>
          <p:nvPr/>
        </p:nvGrpSpPr>
        <p:grpSpPr>
          <a:xfrm>
            <a:off x="6546887" y="1965898"/>
            <a:ext cx="2335319" cy="539563"/>
            <a:chOff x="6593173" y="1946020"/>
            <a:chExt cx="2248393" cy="539563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07AF3C1-3BFA-1742-96B2-D1265DBC9FEB}"/>
                </a:ext>
              </a:extLst>
            </p:cNvPr>
            <p:cNvSpPr/>
            <p:nvPr/>
          </p:nvSpPr>
          <p:spPr>
            <a:xfrm>
              <a:off x="6593173" y="2107789"/>
              <a:ext cx="2248393" cy="3777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Hypotheses </a:t>
              </a: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E4A7AB1D-C0F1-FD47-9F8C-52B5C8642D4A}"/>
                </a:ext>
              </a:extLst>
            </p:cNvPr>
            <p:cNvSpPr/>
            <p:nvPr/>
          </p:nvSpPr>
          <p:spPr>
            <a:xfrm>
              <a:off x="7524200" y="1946020"/>
              <a:ext cx="395397" cy="173608"/>
            </a:xfrm>
            <a:prstGeom prst="downArrow">
              <a:avLst>
                <a:gd name="adj1" fmla="val 50000"/>
                <a:gd name="adj2" fmla="val 655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A4A10F-598B-764C-93B9-CE4643B8FAE5}"/>
              </a:ext>
            </a:extLst>
          </p:cNvPr>
          <p:cNvGrpSpPr/>
          <p:nvPr/>
        </p:nvGrpSpPr>
        <p:grpSpPr>
          <a:xfrm>
            <a:off x="6546896" y="2589008"/>
            <a:ext cx="2335317" cy="540106"/>
            <a:chOff x="6593182" y="2697895"/>
            <a:chExt cx="2248391" cy="540106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B303716-FA6F-8046-88B8-A02FCA55E5E3}"/>
                </a:ext>
              </a:extLst>
            </p:cNvPr>
            <p:cNvSpPr/>
            <p:nvPr/>
          </p:nvSpPr>
          <p:spPr>
            <a:xfrm>
              <a:off x="6593182" y="2866933"/>
              <a:ext cx="2248391" cy="37106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Hypothesis Assessment</a:t>
              </a:r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96B537B8-D20A-D845-894B-88595A04ABC2}"/>
                </a:ext>
              </a:extLst>
            </p:cNvPr>
            <p:cNvSpPr/>
            <p:nvPr/>
          </p:nvSpPr>
          <p:spPr>
            <a:xfrm>
              <a:off x="7536555" y="2697895"/>
              <a:ext cx="395397" cy="173608"/>
            </a:xfrm>
            <a:prstGeom prst="downArrow">
              <a:avLst>
                <a:gd name="adj1" fmla="val 50000"/>
                <a:gd name="adj2" fmla="val 655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56460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F4A-1005-2B48-BA64-4C1620D1E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Compare two systems on a set of instances: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measure of performance:  </a:t>
                </a:r>
                <a:r>
                  <a:rPr lang="en-US" b="1" i="1" dirty="0"/>
                  <a:t>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≠ </a:t>
                </a:r>
                <a:r>
                  <a:rPr lang="en-US" sz="2400" b="1" i="1" dirty="0"/>
                  <a:t>M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</a:t>
                </a:r>
                <a:r>
                  <a:rPr lang="en-US" sz="24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2400" dirty="0"/>
                  <a:t>)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Several hypotheses: </a:t>
                </a:r>
              </a:p>
              <a:p>
                <a:pPr lvl="1"/>
                <a:r>
                  <a:rPr lang="en-US" dirty="0"/>
                  <a:t>H1: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US" dirty="0"/>
              </a:p>
              <a:p>
                <a:pPr lvl="1"/>
                <a:r>
                  <a:rPr lang="en-US" dirty="0"/>
                  <a:t>H2: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/>
                  <a:t> &gt; </a:t>
                </a:r>
                <a:r>
                  <a:rPr lang="el-GR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/>
                  <a:t> +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/>
                  <a:t>…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79067-19B9-4D4E-AC54-25B1039B4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63" y="1369218"/>
                <a:ext cx="4313403" cy="3500437"/>
              </a:xfrm>
              <a:blipFill>
                <a:blip r:embed="rId2"/>
                <a:stretch>
                  <a:fillRect l="-1173" t="-3273" b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ACCB405-39FA-AC41-98D9-75A7050B0679}"/>
              </a:ext>
            </a:extLst>
          </p:cNvPr>
          <p:cNvSpPr txBox="1"/>
          <p:nvPr/>
        </p:nvSpPr>
        <p:spPr>
          <a:xfrm>
            <a:off x="4380598" y="82320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instances: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C34663-D953-A645-8C7A-E279806209FD}"/>
              </a:ext>
            </a:extLst>
          </p:cNvPr>
          <p:cNvGrpSpPr/>
          <p:nvPr/>
        </p:nvGrpSpPr>
        <p:grpSpPr>
          <a:xfrm>
            <a:off x="4766853" y="1192533"/>
            <a:ext cx="1088732" cy="699785"/>
            <a:chOff x="5319469" y="1192533"/>
            <a:chExt cx="1088732" cy="69978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46A31B4-DD73-BA49-AADB-8BFE13E85B97}"/>
                </a:ext>
              </a:extLst>
            </p:cNvPr>
            <p:cNvSpPr/>
            <p:nvPr/>
          </p:nvSpPr>
          <p:spPr>
            <a:xfrm>
              <a:off x="5319469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sz="1050" dirty="0"/>
                <a:t>A</a:t>
              </a:r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4259DF1-C779-AA48-B3F0-9AA42BEEA8FD}"/>
                </a:ext>
              </a:extLst>
            </p:cNvPr>
            <p:cNvSpPr/>
            <p:nvPr/>
          </p:nvSpPr>
          <p:spPr>
            <a:xfrm>
              <a:off x="5921185" y="1421080"/>
              <a:ext cx="487016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sz="1050" dirty="0"/>
                <a:t>A</a:t>
              </a:r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048602-95D1-C846-B78F-C1AF0BF75C2F}"/>
                </a:ext>
              </a:extLst>
            </p:cNvPr>
            <p:cNvCxnSpPr>
              <a:cxnSpLocks/>
              <a:stCxn id="12" idx="2"/>
              <a:endCxn id="10" idx="0"/>
            </p:cNvCxnSpPr>
            <p:nvPr/>
          </p:nvCxnSpPr>
          <p:spPr>
            <a:xfrm flipH="1">
              <a:off x="5562977" y="1192533"/>
              <a:ext cx="302544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279776-B91B-2846-8057-7653F6A2EEE1}"/>
                </a:ext>
              </a:extLst>
            </p:cNvPr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865521" y="1192533"/>
              <a:ext cx="299172" cy="228547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40257F-B50A-C845-9D69-37F935F9BDE9}"/>
              </a:ext>
            </a:extLst>
          </p:cNvPr>
          <p:cNvGrpSpPr/>
          <p:nvPr/>
        </p:nvGrpSpPr>
        <p:grpSpPr>
          <a:xfrm>
            <a:off x="4766853" y="1884434"/>
            <a:ext cx="1140139" cy="776502"/>
            <a:chOff x="5319469" y="1884434"/>
            <a:chExt cx="1140139" cy="77650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F64499A-3D27-8C4C-8DB2-7DB85E2B7CAD}"/>
                </a:ext>
              </a:extLst>
            </p:cNvPr>
            <p:cNvSpPr/>
            <p:nvPr/>
          </p:nvSpPr>
          <p:spPr>
            <a:xfrm>
              <a:off x="5319469" y="2189698"/>
              <a:ext cx="1140139" cy="4712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Metric </a:t>
              </a:r>
              <a:r>
                <a:rPr lang="en-US" b="1" i="1" dirty="0"/>
                <a:t>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A171B72-73A5-7645-B2E5-EE47CFAD3D2D}"/>
                </a:ext>
              </a:extLst>
            </p:cNvPr>
            <p:cNvCxnSpPr>
              <a:cxnSpLocks/>
            </p:cNvCxnSpPr>
            <p:nvPr/>
          </p:nvCxnSpPr>
          <p:spPr>
            <a:xfrm>
              <a:off x="5570860" y="1884435"/>
              <a:ext cx="0" cy="305263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772660F-99AE-5248-BFAB-3B04334A805A}"/>
                </a:ext>
              </a:extLst>
            </p:cNvPr>
            <p:cNvCxnSpPr>
              <a:cxnSpLocks/>
            </p:cNvCxnSpPr>
            <p:nvPr/>
          </p:nvCxnSpPr>
          <p:spPr>
            <a:xfrm>
              <a:off x="6182231" y="1884434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B63DA04-35CA-2B47-8397-9F5673D77134}"/>
              </a:ext>
            </a:extLst>
          </p:cNvPr>
          <p:cNvSpPr/>
          <p:nvPr/>
        </p:nvSpPr>
        <p:spPr>
          <a:xfrm>
            <a:off x="6546897" y="1051508"/>
            <a:ext cx="2335320" cy="8329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Claims about the inherent properties </a:t>
            </a:r>
            <a:r>
              <a:rPr lang="el-GR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l-G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l-GR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two systems.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FB307F-0664-1242-8810-D1C5DA6AD18D}"/>
              </a:ext>
            </a:extLst>
          </p:cNvPr>
          <p:cNvGrpSpPr/>
          <p:nvPr/>
        </p:nvGrpSpPr>
        <p:grpSpPr>
          <a:xfrm>
            <a:off x="4766852" y="2668391"/>
            <a:ext cx="1140121" cy="674191"/>
            <a:chOff x="5319468" y="2668391"/>
            <a:chExt cx="1140121" cy="67419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D9D247-0F3B-494D-ACD1-DCCF37882A16}"/>
                </a:ext>
              </a:extLst>
            </p:cNvPr>
            <p:cNvCxnSpPr>
              <a:cxnSpLocks/>
            </p:cNvCxnSpPr>
            <p:nvPr/>
          </p:nvCxnSpPr>
          <p:spPr>
            <a:xfrm>
              <a:off x="5571777" y="2668391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081BEF8-F527-0143-B39E-80247A3DEB5D}"/>
                </a:ext>
              </a:extLst>
            </p:cNvPr>
            <p:cNvCxnSpPr>
              <a:cxnSpLocks/>
            </p:cNvCxnSpPr>
            <p:nvPr/>
          </p:nvCxnSpPr>
          <p:spPr>
            <a:xfrm>
              <a:off x="6197997" y="2670443"/>
              <a:ext cx="0" cy="305264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7885F527-D5FA-B846-8464-BD363CFB6264}"/>
                </a:ext>
              </a:extLst>
            </p:cNvPr>
            <p:cNvSpPr/>
            <p:nvPr/>
          </p:nvSpPr>
          <p:spPr>
            <a:xfrm>
              <a:off x="5319468" y="2997878"/>
              <a:ext cx="1140121" cy="344704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Observations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C44D-DDB9-6C48-A485-EEB134704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77BA92-2BAD-3E45-8ED7-4268BC46C5FB}"/>
              </a:ext>
            </a:extLst>
          </p:cNvPr>
          <p:cNvGrpSpPr/>
          <p:nvPr/>
        </p:nvGrpSpPr>
        <p:grpSpPr>
          <a:xfrm>
            <a:off x="6546887" y="1965898"/>
            <a:ext cx="2335319" cy="539563"/>
            <a:chOff x="6593173" y="1946020"/>
            <a:chExt cx="2248393" cy="539563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07AF3C1-3BFA-1742-96B2-D1265DBC9FEB}"/>
                </a:ext>
              </a:extLst>
            </p:cNvPr>
            <p:cNvSpPr/>
            <p:nvPr/>
          </p:nvSpPr>
          <p:spPr>
            <a:xfrm>
              <a:off x="6593173" y="2107789"/>
              <a:ext cx="2248393" cy="37779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Hypotheses </a:t>
              </a: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E4A7AB1D-C0F1-FD47-9F8C-52B5C8642D4A}"/>
                </a:ext>
              </a:extLst>
            </p:cNvPr>
            <p:cNvSpPr/>
            <p:nvPr/>
          </p:nvSpPr>
          <p:spPr>
            <a:xfrm>
              <a:off x="7524200" y="1946020"/>
              <a:ext cx="395397" cy="173608"/>
            </a:xfrm>
            <a:prstGeom prst="downArrow">
              <a:avLst>
                <a:gd name="adj1" fmla="val 50000"/>
                <a:gd name="adj2" fmla="val 655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A4A10F-598B-764C-93B9-CE4643B8FAE5}"/>
              </a:ext>
            </a:extLst>
          </p:cNvPr>
          <p:cNvGrpSpPr/>
          <p:nvPr/>
        </p:nvGrpSpPr>
        <p:grpSpPr>
          <a:xfrm>
            <a:off x="6546896" y="2589008"/>
            <a:ext cx="2335317" cy="540106"/>
            <a:chOff x="6593182" y="2697895"/>
            <a:chExt cx="2248391" cy="540106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B303716-FA6F-8046-88B8-A02FCA55E5E3}"/>
                </a:ext>
              </a:extLst>
            </p:cNvPr>
            <p:cNvSpPr/>
            <p:nvPr/>
          </p:nvSpPr>
          <p:spPr>
            <a:xfrm>
              <a:off x="6593182" y="2866933"/>
              <a:ext cx="2248391" cy="37106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Hypothesis Assessment</a:t>
              </a:r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96B537B8-D20A-D845-894B-88595A04ABC2}"/>
                </a:ext>
              </a:extLst>
            </p:cNvPr>
            <p:cNvSpPr/>
            <p:nvPr/>
          </p:nvSpPr>
          <p:spPr>
            <a:xfrm>
              <a:off x="7536555" y="2697895"/>
              <a:ext cx="395397" cy="173608"/>
            </a:xfrm>
            <a:prstGeom prst="downArrow">
              <a:avLst>
                <a:gd name="adj1" fmla="val 50000"/>
                <a:gd name="adj2" fmla="val 655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2CAA7E9-220D-834E-B4AA-7B583BA0F5C5}"/>
              </a:ext>
            </a:extLst>
          </p:cNvPr>
          <p:cNvGrpSpPr/>
          <p:nvPr/>
        </p:nvGrpSpPr>
        <p:grpSpPr>
          <a:xfrm>
            <a:off x="6546887" y="3216906"/>
            <a:ext cx="2335319" cy="785821"/>
            <a:chOff x="6593173" y="3255778"/>
            <a:chExt cx="2248393" cy="785821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1F3EC86-3D59-9642-9C37-41D7784F8BEF}"/>
                </a:ext>
              </a:extLst>
            </p:cNvPr>
            <p:cNvSpPr/>
            <p:nvPr/>
          </p:nvSpPr>
          <p:spPr>
            <a:xfrm>
              <a:off x="6593173" y="3397763"/>
              <a:ext cx="2248393" cy="64383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Conclusions validating </a:t>
              </a:r>
            </a:p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(or not) the hypotheses.</a:t>
              </a: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C9CACE26-7F61-7B47-B4D6-FEACF1DFD79E}"/>
                </a:ext>
              </a:extLst>
            </p:cNvPr>
            <p:cNvSpPr/>
            <p:nvPr/>
          </p:nvSpPr>
          <p:spPr>
            <a:xfrm>
              <a:off x="7536554" y="3255778"/>
              <a:ext cx="395397" cy="173608"/>
            </a:xfrm>
            <a:prstGeom prst="downArrow">
              <a:avLst>
                <a:gd name="adj1" fmla="val 50000"/>
                <a:gd name="adj2" fmla="val 6559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38242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Null-Hypothesis Significance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BC73D-4603-7C4D-99F9-2270FE37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3BD53-2159-0946-B6D8-3B1981BC2263}"/>
              </a:ext>
            </a:extLst>
          </p:cNvPr>
          <p:cNvSpPr/>
          <p:nvPr/>
        </p:nvSpPr>
        <p:spPr>
          <a:xfrm>
            <a:off x="2686051" y="4733926"/>
            <a:ext cx="37224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Søgaard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 et al., 2014; Koehn, 2004; 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Dror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 and 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Reichart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, 2018)</a:t>
            </a:r>
            <a:endParaRPr lang="en-US" sz="1000" dirty="0">
              <a:solidFill>
                <a:srgbClr val="0010FB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B691CF4-C5BF-1E4E-BC8F-E2596CCF7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320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Null-Hypothesis Significance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40" y="1369219"/>
            <a:ext cx="8068310" cy="3263504"/>
          </a:xfrm>
        </p:spPr>
        <p:txBody>
          <a:bodyPr>
            <a:normAutofit/>
          </a:bodyPr>
          <a:lstStyle/>
          <a:p>
            <a:r>
              <a:rPr lang="en-US" dirty="0"/>
              <a:t>The goal is to decide whether the inverse of your claim can be </a:t>
            </a:r>
            <a:r>
              <a:rPr lang="en-US" dirty="0">
                <a:solidFill>
                  <a:srgbClr val="3F20FC"/>
                </a:solidFill>
              </a:rPr>
              <a:t>rejected</a:t>
            </a:r>
            <a:r>
              <a:rPr lang="en-US" dirty="0"/>
              <a:t>.</a:t>
            </a:r>
          </a:p>
          <a:p>
            <a:r>
              <a:rPr lang="en-US" dirty="0"/>
              <a:t>Make a </a:t>
            </a:r>
            <a:r>
              <a:rPr lang="en-US" dirty="0">
                <a:solidFill>
                  <a:srgbClr val="FF0000"/>
                </a:solidFill>
              </a:rPr>
              <a:t>hypothesis</a:t>
            </a:r>
            <a:r>
              <a:rPr lang="en-US" dirty="0"/>
              <a:t> (that you </a:t>
            </a:r>
            <a:r>
              <a:rPr lang="en-US" dirty="0">
                <a:solidFill>
                  <a:srgbClr val="0010FB"/>
                </a:solidFill>
              </a:rPr>
              <a:t>want it to be rejected</a:t>
            </a:r>
            <a:r>
              <a:rPr lang="en-US" dirty="0"/>
              <a:t>): </a:t>
            </a:r>
            <a:r>
              <a:rPr lang="en-US" dirty="0">
                <a:solidFill>
                  <a:srgbClr val="FF0000"/>
                </a:solidFill>
              </a:rPr>
              <a:t>null-hypothesis.</a:t>
            </a:r>
          </a:p>
          <a:p>
            <a:r>
              <a:rPr lang="en-US" u="sng" dirty="0"/>
              <a:t>Assume</a:t>
            </a:r>
            <a:r>
              <a:rPr lang="en-US" dirty="0"/>
              <a:t> that </a:t>
            </a:r>
            <a:r>
              <a:rPr lang="en-US" dirty="0">
                <a:solidFill>
                  <a:srgbClr val="FF0000"/>
                </a:solidFill>
              </a:rPr>
              <a:t>null-hypothesis</a:t>
            </a:r>
            <a:r>
              <a:rPr lang="en-US" dirty="0"/>
              <a:t> is </a:t>
            </a:r>
            <a:r>
              <a:rPr lang="en-US" dirty="0">
                <a:solidFill>
                  <a:srgbClr val="7030A0"/>
                </a:solidFill>
              </a:rPr>
              <a:t>correct</a:t>
            </a:r>
            <a:r>
              <a:rPr lang="en-US" dirty="0"/>
              <a:t>. </a:t>
            </a:r>
          </a:p>
          <a:p>
            <a:r>
              <a:rPr lang="en-US" dirty="0"/>
              <a:t>Calculate the probability of getting an outcome as “extreme” or more than the observed outcome.</a:t>
            </a:r>
          </a:p>
          <a:p>
            <a:pPr lvl="1"/>
            <a:r>
              <a:rPr lang="en-US" dirty="0"/>
              <a:t>This probability is called a “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p-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value</a:t>
            </a:r>
            <a:r>
              <a:rPr lang="en-US" dirty="0"/>
              <a:t>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BC73D-4603-7C4D-99F9-2270FE37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89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3BD53-2159-0946-B6D8-3B1981BC2263}"/>
              </a:ext>
            </a:extLst>
          </p:cNvPr>
          <p:cNvSpPr/>
          <p:nvPr/>
        </p:nvSpPr>
        <p:spPr>
          <a:xfrm>
            <a:off x="2686051" y="4733926"/>
            <a:ext cx="37224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Søgaard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 et al., 2014; Koehn, 2004; 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Dror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 and 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Reichart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, 2018)</a:t>
            </a:r>
            <a:endParaRPr lang="en-US" sz="1000" dirty="0">
              <a:solidFill>
                <a:srgbClr val="0010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747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4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B0CC6-6CAE-A945-8288-58851A76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Cycle of Empirical Research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88E00C-2443-7642-9F1D-1FD28A29A391}"/>
              </a:ext>
            </a:extLst>
          </p:cNvPr>
          <p:cNvSpPr/>
          <p:nvPr/>
        </p:nvSpPr>
        <p:spPr>
          <a:xfrm>
            <a:off x="3630133" y="1523952"/>
            <a:ext cx="1826885" cy="99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Hypothesis,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or a General Premise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142BE5-58AB-3044-98F7-8900CDE25480}"/>
              </a:ext>
            </a:extLst>
          </p:cNvPr>
          <p:cNvSpPr/>
          <p:nvPr/>
        </p:nvSpPr>
        <p:spPr>
          <a:xfrm>
            <a:off x="3630133" y="3365223"/>
            <a:ext cx="1826885" cy="814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Empirical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Observations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05784099-297F-AA4A-B704-0D918B0B70F7}"/>
              </a:ext>
            </a:extLst>
          </p:cNvPr>
          <p:cNvSpPr/>
          <p:nvPr/>
        </p:nvSpPr>
        <p:spPr>
          <a:xfrm>
            <a:off x="4944227" y="2021124"/>
            <a:ext cx="1046139" cy="1787134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17E3DE8-D14D-4141-AC8F-4270CD3B3B12}"/>
              </a:ext>
            </a:extLst>
          </p:cNvPr>
          <p:cNvSpPr/>
          <p:nvPr/>
        </p:nvSpPr>
        <p:spPr>
          <a:xfrm rot="10800000">
            <a:off x="3024526" y="2021125"/>
            <a:ext cx="1226090" cy="1787131"/>
          </a:xfrm>
          <a:prstGeom prst="arc">
            <a:avLst>
              <a:gd name="adj1" fmla="val 16200000"/>
              <a:gd name="adj2" fmla="val 5462077"/>
            </a:avLst>
          </a:prstGeom>
          <a:ln w="5715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DF251-65B6-7147-A16C-72EF45688764}"/>
              </a:ext>
            </a:extLst>
          </p:cNvPr>
          <p:cNvSpPr txBox="1"/>
          <p:nvPr/>
        </p:nvSpPr>
        <p:spPr>
          <a:xfrm>
            <a:off x="2367053" y="2407654"/>
            <a:ext cx="12120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????</a:t>
            </a:r>
          </a:p>
          <a:p>
            <a:pPr algn="ctr"/>
            <a:r>
              <a:rPr lang="en-US" i="1" dirty="0"/>
              <a:t>Research </a:t>
            </a:r>
          </a:p>
          <a:p>
            <a:pPr algn="ctr"/>
            <a:r>
              <a:rPr lang="en-US" i="1" dirty="0"/>
              <a:t>Problem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C83828-FC96-454F-BBE5-B8C8140B1812}"/>
              </a:ext>
            </a:extLst>
          </p:cNvPr>
          <p:cNvSpPr txBox="1"/>
          <p:nvPr/>
        </p:nvSpPr>
        <p:spPr>
          <a:xfrm>
            <a:off x="5171024" y="2554370"/>
            <a:ext cx="160592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Assessment/</a:t>
            </a:r>
          </a:p>
          <a:p>
            <a:pPr algn="ctr"/>
            <a:r>
              <a:rPr lang="en-US" i="1" dirty="0"/>
              <a:t>Verification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2DCABC2-A63A-D646-AA84-150B94DF7D9B}"/>
              </a:ext>
            </a:extLst>
          </p:cNvPr>
          <p:cNvSpPr/>
          <p:nvPr/>
        </p:nvSpPr>
        <p:spPr>
          <a:xfrm>
            <a:off x="2245487" y="1328675"/>
            <a:ext cx="4550455" cy="2036548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B4B3CB9-3CFF-CD47-83F2-15B3311A0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6B84D9-2A5E-8B4C-90BB-995546003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821" y="4208804"/>
            <a:ext cx="836083" cy="95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778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Null-Hypothesis Significance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40" y="1369219"/>
            <a:ext cx="8068310" cy="3263504"/>
          </a:xfrm>
        </p:spPr>
        <p:txBody>
          <a:bodyPr>
            <a:normAutofit/>
          </a:bodyPr>
          <a:lstStyle/>
          <a:p>
            <a:r>
              <a:rPr lang="en-US" dirty="0"/>
              <a:t>The goal is to decide whether the inverse of your claim can be </a:t>
            </a:r>
            <a:r>
              <a:rPr lang="en-US" dirty="0">
                <a:solidFill>
                  <a:srgbClr val="3F20FC"/>
                </a:solidFill>
              </a:rPr>
              <a:t>rejected</a:t>
            </a:r>
            <a:r>
              <a:rPr lang="en-US" dirty="0"/>
              <a:t>.</a:t>
            </a:r>
          </a:p>
          <a:p>
            <a:r>
              <a:rPr lang="en-US" dirty="0"/>
              <a:t>Make a </a:t>
            </a:r>
            <a:r>
              <a:rPr lang="en-US" dirty="0">
                <a:solidFill>
                  <a:srgbClr val="FF0000"/>
                </a:solidFill>
              </a:rPr>
              <a:t>hypothesis</a:t>
            </a:r>
            <a:r>
              <a:rPr lang="en-US" dirty="0"/>
              <a:t> (that you </a:t>
            </a:r>
            <a:r>
              <a:rPr lang="en-US" dirty="0">
                <a:solidFill>
                  <a:srgbClr val="0010FB"/>
                </a:solidFill>
              </a:rPr>
              <a:t>want it to be rejected</a:t>
            </a:r>
            <a:r>
              <a:rPr lang="en-US" dirty="0"/>
              <a:t>): </a:t>
            </a:r>
            <a:r>
              <a:rPr lang="en-US" dirty="0">
                <a:solidFill>
                  <a:srgbClr val="FF0000"/>
                </a:solidFill>
              </a:rPr>
              <a:t>null-hypothesis.</a:t>
            </a:r>
          </a:p>
          <a:p>
            <a:r>
              <a:rPr lang="en-US" u="sng" dirty="0"/>
              <a:t>Assume</a:t>
            </a:r>
            <a:r>
              <a:rPr lang="en-US" dirty="0"/>
              <a:t> that </a:t>
            </a:r>
            <a:r>
              <a:rPr lang="en-US" dirty="0">
                <a:solidFill>
                  <a:srgbClr val="FF0000"/>
                </a:solidFill>
              </a:rPr>
              <a:t>null-hypothesis</a:t>
            </a:r>
            <a:r>
              <a:rPr lang="en-US" dirty="0"/>
              <a:t> is </a:t>
            </a:r>
            <a:r>
              <a:rPr lang="en-US" dirty="0">
                <a:solidFill>
                  <a:srgbClr val="7030A0"/>
                </a:solidFill>
              </a:rPr>
              <a:t>correct</a:t>
            </a:r>
            <a:r>
              <a:rPr lang="en-US" dirty="0"/>
              <a:t>. </a:t>
            </a:r>
          </a:p>
          <a:p>
            <a:r>
              <a:rPr lang="en-US" dirty="0"/>
              <a:t>Calculate the probability of getting an outcome as “extreme” or more than the observed outcome.</a:t>
            </a:r>
          </a:p>
          <a:p>
            <a:pPr lvl="1"/>
            <a:r>
              <a:rPr lang="en-US" dirty="0"/>
              <a:t>This probability is called a “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p-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value</a:t>
            </a:r>
            <a:r>
              <a:rPr lang="en-US" dirty="0"/>
              <a:t>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BC73D-4603-7C4D-99F9-2270FE37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90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3BD53-2159-0946-B6D8-3B1981BC2263}"/>
              </a:ext>
            </a:extLst>
          </p:cNvPr>
          <p:cNvSpPr/>
          <p:nvPr/>
        </p:nvSpPr>
        <p:spPr>
          <a:xfrm>
            <a:off x="2686051" y="4733926"/>
            <a:ext cx="37224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Søgaard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 et al., 2014; Koehn, 2004; 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Dror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 and 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Reichart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, 2018)</a:t>
            </a:r>
            <a:endParaRPr lang="en-US" sz="1000" dirty="0">
              <a:solidFill>
                <a:srgbClr val="0010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0990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Null-Hypothesis Significance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40" y="1369219"/>
            <a:ext cx="8068310" cy="3263504"/>
          </a:xfrm>
        </p:spPr>
        <p:txBody>
          <a:bodyPr>
            <a:normAutofit/>
          </a:bodyPr>
          <a:lstStyle/>
          <a:p>
            <a:r>
              <a:rPr lang="en-US" dirty="0"/>
              <a:t>The goal is to decide whether the inverse of your claim can be </a:t>
            </a:r>
            <a:r>
              <a:rPr lang="en-US" dirty="0">
                <a:solidFill>
                  <a:srgbClr val="3F20FC"/>
                </a:solidFill>
              </a:rPr>
              <a:t>rejected</a:t>
            </a:r>
            <a:r>
              <a:rPr lang="en-US" dirty="0"/>
              <a:t>.</a:t>
            </a:r>
          </a:p>
          <a:p>
            <a:r>
              <a:rPr lang="en-US" dirty="0"/>
              <a:t>Make a </a:t>
            </a:r>
            <a:r>
              <a:rPr lang="en-US" dirty="0">
                <a:solidFill>
                  <a:srgbClr val="FF0000"/>
                </a:solidFill>
              </a:rPr>
              <a:t>hypothesis</a:t>
            </a:r>
            <a:r>
              <a:rPr lang="en-US" dirty="0"/>
              <a:t> (that you </a:t>
            </a:r>
            <a:r>
              <a:rPr lang="en-US" dirty="0">
                <a:solidFill>
                  <a:srgbClr val="0010FB"/>
                </a:solidFill>
              </a:rPr>
              <a:t>want it to be rejected</a:t>
            </a:r>
            <a:r>
              <a:rPr lang="en-US" dirty="0"/>
              <a:t>): </a:t>
            </a:r>
            <a:r>
              <a:rPr lang="en-US" dirty="0">
                <a:solidFill>
                  <a:srgbClr val="FF0000"/>
                </a:solidFill>
              </a:rPr>
              <a:t>null-hypothesis.</a:t>
            </a:r>
          </a:p>
          <a:p>
            <a:r>
              <a:rPr lang="en-US" u="sng" dirty="0"/>
              <a:t>Assume</a:t>
            </a:r>
            <a:r>
              <a:rPr lang="en-US" dirty="0"/>
              <a:t> that </a:t>
            </a:r>
            <a:r>
              <a:rPr lang="en-US" dirty="0">
                <a:solidFill>
                  <a:srgbClr val="FF0000"/>
                </a:solidFill>
              </a:rPr>
              <a:t>null-hypothesis</a:t>
            </a:r>
            <a:r>
              <a:rPr lang="en-US" dirty="0"/>
              <a:t> is </a:t>
            </a:r>
            <a:r>
              <a:rPr lang="en-US" dirty="0">
                <a:solidFill>
                  <a:srgbClr val="7030A0"/>
                </a:solidFill>
              </a:rPr>
              <a:t>correct</a:t>
            </a:r>
            <a:r>
              <a:rPr lang="en-US" dirty="0"/>
              <a:t>. </a:t>
            </a:r>
          </a:p>
          <a:p>
            <a:r>
              <a:rPr lang="en-US" dirty="0"/>
              <a:t>Calculate the probability of getting an outcome as “extreme” or more than the observed outcome.</a:t>
            </a:r>
          </a:p>
          <a:p>
            <a:pPr lvl="1"/>
            <a:r>
              <a:rPr lang="en-US" dirty="0"/>
              <a:t>This probability is called a “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p-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value</a:t>
            </a:r>
            <a:r>
              <a:rPr lang="en-US" dirty="0"/>
              <a:t>.”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1578F0-7FB7-8248-AF4B-B5E618BDDB41}"/>
              </a:ext>
            </a:extLst>
          </p:cNvPr>
          <p:cNvSpPr/>
          <p:nvPr/>
        </p:nvSpPr>
        <p:spPr>
          <a:xfrm>
            <a:off x="5281867" y="2125506"/>
            <a:ext cx="1181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l-GR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l-G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BC73D-4603-7C4D-99F9-2270FE37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91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3BD53-2159-0946-B6D8-3B1981BC2263}"/>
              </a:ext>
            </a:extLst>
          </p:cNvPr>
          <p:cNvSpPr/>
          <p:nvPr/>
        </p:nvSpPr>
        <p:spPr>
          <a:xfrm>
            <a:off x="2686051" y="4733926"/>
            <a:ext cx="37224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Søgaard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 et al., 2014; Koehn, 2004; 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Dror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 and 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Reichart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, 2018)</a:t>
            </a:r>
            <a:endParaRPr lang="en-US" sz="1000" dirty="0">
              <a:solidFill>
                <a:srgbClr val="0010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4235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Null-Hypothesis Significance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40" y="1369219"/>
            <a:ext cx="8068310" cy="3263504"/>
          </a:xfrm>
        </p:spPr>
        <p:txBody>
          <a:bodyPr>
            <a:normAutofit/>
          </a:bodyPr>
          <a:lstStyle/>
          <a:p>
            <a:r>
              <a:rPr lang="en-US" dirty="0"/>
              <a:t>The goal is to decide whether the inverse of your claim can be </a:t>
            </a:r>
            <a:r>
              <a:rPr lang="en-US" dirty="0">
                <a:solidFill>
                  <a:srgbClr val="3F20FC"/>
                </a:solidFill>
              </a:rPr>
              <a:t>rejected</a:t>
            </a:r>
            <a:r>
              <a:rPr lang="en-US" dirty="0"/>
              <a:t>.</a:t>
            </a:r>
          </a:p>
          <a:p>
            <a:r>
              <a:rPr lang="en-US" dirty="0"/>
              <a:t>Make a </a:t>
            </a:r>
            <a:r>
              <a:rPr lang="en-US" dirty="0">
                <a:solidFill>
                  <a:srgbClr val="FF0000"/>
                </a:solidFill>
              </a:rPr>
              <a:t>hypothesis</a:t>
            </a:r>
            <a:r>
              <a:rPr lang="en-US" dirty="0"/>
              <a:t> (that you </a:t>
            </a:r>
            <a:r>
              <a:rPr lang="en-US" dirty="0">
                <a:solidFill>
                  <a:srgbClr val="0010FB"/>
                </a:solidFill>
              </a:rPr>
              <a:t>want it to be rejected</a:t>
            </a:r>
            <a:r>
              <a:rPr lang="en-US" dirty="0"/>
              <a:t>): </a:t>
            </a:r>
            <a:r>
              <a:rPr lang="en-US" dirty="0">
                <a:solidFill>
                  <a:srgbClr val="FF0000"/>
                </a:solidFill>
              </a:rPr>
              <a:t>null-hypothesis.</a:t>
            </a:r>
          </a:p>
          <a:p>
            <a:r>
              <a:rPr lang="en-US" u="sng" dirty="0"/>
              <a:t>Assume</a:t>
            </a:r>
            <a:r>
              <a:rPr lang="en-US" dirty="0"/>
              <a:t> that </a:t>
            </a:r>
            <a:r>
              <a:rPr lang="en-US" dirty="0">
                <a:solidFill>
                  <a:srgbClr val="FF0000"/>
                </a:solidFill>
              </a:rPr>
              <a:t>null-hypothesis</a:t>
            </a:r>
            <a:r>
              <a:rPr lang="en-US" dirty="0"/>
              <a:t> is </a:t>
            </a:r>
            <a:r>
              <a:rPr lang="en-US" dirty="0">
                <a:solidFill>
                  <a:srgbClr val="7030A0"/>
                </a:solidFill>
              </a:rPr>
              <a:t>correct</a:t>
            </a:r>
            <a:r>
              <a:rPr lang="en-US" dirty="0"/>
              <a:t>. </a:t>
            </a:r>
          </a:p>
          <a:p>
            <a:r>
              <a:rPr lang="en-US" dirty="0"/>
              <a:t>Calculate the probability of getting an outcome as “extreme” or more than the observed outcome.</a:t>
            </a:r>
          </a:p>
          <a:p>
            <a:pPr lvl="1"/>
            <a:r>
              <a:rPr lang="en-US" dirty="0"/>
              <a:t>This probability is called a “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p-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value</a:t>
            </a:r>
            <a:r>
              <a:rPr lang="en-US" dirty="0"/>
              <a:t>.”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1578F0-7FB7-8248-AF4B-B5E618BDDB41}"/>
              </a:ext>
            </a:extLst>
          </p:cNvPr>
          <p:cNvSpPr/>
          <p:nvPr/>
        </p:nvSpPr>
        <p:spPr>
          <a:xfrm>
            <a:off x="5281867" y="2125506"/>
            <a:ext cx="1181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l-GR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l-G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BC73D-4603-7C4D-99F9-2270FE37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3BD53-2159-0946-B6D8-3B1981BC2263}"/>
              </a:ext>
            </a:extLst>
          </p:cNvPr>
          <p:cNvSpPr/>
          <p:nvPr/>
        </p:nvSpPr>
        <p:spPr>
          <a:xfrm>
            <a:off x="2686051" y="4733926"/>
            <a:ext cx="37224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Søgaard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 et al., 2014; Koehn, 2004; 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Dror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 and 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Reichart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, 2018)</a:t>
            </a:r>
            <a:endParaRPr lang="en-US" sz="1000" dirty="0">
              <a:solidFill>
                <a:srgbClr val="0010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8520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Null-Hypothesis Significance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40" y="1369219"/>
            <a:ext cx="8068310" cy="3263504"/>
          </a:xfrm>
        </p:spPr>
        <p:txBody>
          <a:bodyPr>
            <a:normAutofit/>
          </a:bodyPr>
          <a:lstStyle/>
          <a:p>
            <a:r>
              <a:rPr lang="en-US" dirty="0"/>
              <a:t>The goal is to decide whether the inverse of your claim can be </a:t>
            </a:r>
            <a:r>
              <a:rPr lang="en-US" dirty="0">
                <a:solidFill>
                  <a:srgbClr val="3F20FC"/>
                </a:solidFill>
              </a:rPr>
              <a:t>rejected</a:t>
            </a:r>
            <a:r>
              <a:rPr lang="en-US" dirty="0"/>
              <a:t>.</a:t>
            </a:r>
          </a:p>
          <a:p>
            <a:r>
              <a:rPr lang="en-US" dirty="0"/>
              <a:t>Make a </a:t>
            </a:r>
            <a:r>
              <a:rPr lang="en-US" dirty="0">
                <a:solidFill>
                  <a:srgbClr val="FF0000"/>
                </a:solidFill>
              </a:rPr>
              <a:t>hypothesis</a:t>
            </a:r>
            <a:r>
              <a:rPr lang="en-US" dirty="0"/>
              <a:t> (that you </a:t>
            </a:r>
            <a:r>
              <a:rPr lang="en-US" dirty="0">
                <a:solidFill>
                  <a:srgbClr val="0010FB"/>
                </a:solidFill>
              </a:rPr>
              <a:t>want it to be rejected</a:t>
            </a:r>
            <a:r>
              <a:rPr lang="en-US" dirty="0"/>
              <a:t>): </a:t>
            </a:r>
            <a:r>
              <a:rPr lang="en-US" dirty="0">
                <a:solidFill>
                  <a:srgbClr val="FF0000"/>
                </a:solidFill>
              </a:rPr>
              <a:t>null-hypothesis.</a:t>
            </a:r>
          </a:p>
          <a:p>
            <a:r>
              <a:rPr lang="en-US" u="sng" dirty="0"/>
              <a:t>Assume</a:t>
            </a:r>
            <a:r>
              <a:rPr lang="en-US" dirty="0"/>
              <a:t> that </a:t>
            </a:r>
            <a:r>
              <a:rPr lang="en-US" dirty="0">
                <a:solidFill>
                  <a:srgbClr val="FF0000"/>
                </a:solidFill>
              </a:rPr>
              <a:t>null-hypothesis</a:t>
            </a:r>
            <a:r>
              <a:rPr lang="en-US" dirty="0"/>
              <a:t> is </a:t>
            </a:r>
            <a:r>
              <a:rPr lang="en-US" dirty="0">
                <a:solidFill>
                  <a:srgbClr val="7030A0"/>
                </a:solidFill>
              </a:rPr>
              <a:t>correct</a:t>
            </a:r>
            <a:r>
              <a:rPr lang="en-US" dirty="0"/>
              <a:t>. </a:t>
            </a:r>
          </a:p>
          <a:p>
            <a:r>
              <a:rPr lang="en-US" dirty="0"/>
              <a:t>Calculate the probability of getting an outcome as “extreme” or more than the observed outcome.</a:t>
            </a:r>
          </a:p>
          <a:p>
            <a:pPr lvl="1"/>
            <a:r>
              <a:rPr lang="en-US" dirty="0"/>
              <a:t>This probability is called a “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p-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value</a:t>
            </a:r>
            <a:r>
              <a:rPr lang="en-US" dirty="0"/>
              <a:t>.”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1578F0-7FB7-8248-AF4B-B5E618BDDB41}"/>
              </a:ext>
            </a:extLst>
          </p:cNvPr>
          <p:cNvSpPr/>
          <p:nvPr/>
        </p:nvSpPr>
        <p:spPr>
          <a:xfrm>
            <a:off x="5281867" y="2125506"/>
            <a:ext cx="1181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l-GR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l-G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BC73D-4603-7C4D-99F9-2270FE37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93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3BD53-2159-0946-B6D8-3B1981BC2263}"/>
              </a:ext>
            </a:extLst>
          </p:cNvPr>
          <p:cNvSpPr/>
          <p:nvPr/>
        </p:nvSpPr>
        <p:spPr>
          <a:xfrm>
            <a:off x="2686051" y="4733926"/>
            <a:ext cx="37224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Søgaard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 et al., 2014; Koehn, 2004; 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Dror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 and 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Reichart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, 2018)</a:t>
            </a:r>
            <a:endParaRPr lang="en-US" sz="1000" dirty="0">
              <a:solidFill>
                <a:srgbClr val="0010FB"/>
              </a:solidFill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BEE4574-E05B-FF47-8159-3D789B18DE49}"/>
              </a:ext>
            </a:extLst>
          </p:cNvPr>
          <p:cNvSpPr/>
          <p:nvPr/>
        </p:nvSpPr>
        <p:spPr>
          <a:xfrm>
            <a:off x="6408545" y="3109092"/>
            <a:ext cx="1891393" cy="510141"/>
          </a:xfrm>
          <a:prstGeom prst="wedgeRoundRectCallout">
            <a:avLst>
              <a:gd name="adj1" fmla="val -26000"/>
              <a:gd name="adj2" fmla="val -96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e.g., a bigger accuracy improvement. </a:t>
            </a:r>
          </a:p>
        </p:txBody>
      </p:sp>
    </p:spTree>
    <p:extLst>
      <p:ext uri="{BB962C8B-B14F-4D97-AF65-F5344CB8AC3E}">
        <p14:creationId xmlns:p14="http://schemas.microsoft.com/office/powerpoint/2010/main" val="18331998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Null-Hypothesis Significance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40" y="1369219"/>
            <a:ext cx="8068310" cy="3263504"/>
          </a:xfrm>
        </p:spPr>
        <p:txBody>
          <a:bodyPr>
            <a:normAutofit/>
          </a:bodyPr>
          <a:lstStyle/>
          <a:p>
            <a:r>
              <a:rPr lang="en-US" dirty="0"/>
              <a:t>The goal is to decide whether the inverse of your claim can be </a:t>
            </a:r>
            <a:r>
              <a:rPr lang="en-US" dirty="0">
                <a:solidFill>
                  <a:srgbClr val="3F20FC"/>
                </a:solidFill>
              </a:rPr>
              <a:t>rejected</a:t>
            </a:r>
            <a:r>
              <a:rPr lang="en-US" dirty="0"/>
              <a:t>.</a:t>
            </a:r>
          </a:p>
          <a:p>
            <a:r>
              <a:rPr lang="en-US" dirty="0"/>
              <a:t>Make a </a:t>
            </a:r>
            <a:r>
              <a:rPr lang="en-US" dirty="0">
                <a:solidFill>
                  <a:srgbClr val="FF0000"/>
                </a:solidFill>
              </a:rPr>
              <a:t>hypothesis</a:t>
            </a:r>
            <a:r>
              <a:rPr lang="en-US" dirty="0"/>
              <a:t> (that you </a:t>
            </a:r>
            <a:r>
              <a:rPr lang="en-US" dirty="0">
                <a:solidFill>
                  <a:srgbClr val="0010FB"/>
                </a:solidFill>
              </a:rPr>
              <a:t>want it to be rejected</a:t>
            </a:r>
            <a:r>
              <a:rPr lang="en-US" dirty="0"/>
              <a:t>): </a:t>
            </a:r>
            <a:r>
              <a:rPr lang="en-US" dirty="0">
                <a:solidFill>
                  <a:srgbClr val="FF0000"/>
                </a:solidFill>
              </a:rPr>
              <a:t>null-hypothesis.</a:t>
            </a:r>
          </a:p>
          <a:p>
            <a:r>
              <a:rPr lang="en-US" u="sng" dirty="0"/>
              <a:t>Assume</a:t>
            </a:r>
            <a:r>
              <a:rPr lang="en-US" dirty="0"/>
              <a:t> that </a:t>
            </a:r>
            <a:r>
              <a:rPr lang="en-US" dirty="0">
                <a:solidFill>
                  <a:srgbClr val="FF0000"/>
                </a:solidFill>
              </a:rPr>
              <a:t>null-hypothesis</a:t>
            </a:r>
            <a:r>
              <a:rPr lang="en-US" dirty="0"/>
              <a:t> is </a:t>
            </a:r>
            <a:r>
              <a:rPr lang="en-US" dirty="0">
                <a:solidFill>
                  <a:srgbClr val="7030A0"/>
                </a:solidFill>
              </a:rPr>
              <a:t>correct</a:t>
            </a:r>
            <a:r>
              <a:rPr lang="en-US" dirty="0"/>
              <a:t>. </a:t>
            </a:r>
          </a:p>
          <a:p>
            <a:r>
              <a:rPr lang="en-US" dirty="0"/>
              <a:t>Calculate the probability of getting an outcome as “extreme” or more than the observed outcome.</a:t>
            </a:r>
          </a:p>
          <a:p>
            <a:pPr lvl="1"/>
            <a:r>
              <a:rPr lang="en-US" dirty="0"/>
              <a:t>This probability is called a “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p-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value</a:t>
            </a:r>
            <a:r>
              <a:rPr lang="en-US" dirty="0"/>
              <a:t>.”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1578F0-7FB7-8248-AF4B-B5E618BDDB41}"/>
              </a:ext>
            </a:extLst>
          </p:cNvPr>
          <p:cNvSpPr/>
          <p:nvPr/>
        </p:nvSpPr>
        <p:spPr>
          <a:xfrm>
            <a:off x="5281867" y="2125506"/>
            <a:ext cx="1181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l-GR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l-G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BC73D-4603-7C4D-99F9-2270FE37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94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3BD53-2159-0946-B6D8-3B1981BC2263}"/>
              </a:ext>
            </a:extLst>
          </p:cNvPr>
          <p:cNvSpPr/>
          <p:nvPr/>
        </p:nvSpPr>
        <p:spPr>
          <a:xfrm>
            <a:off x="2686051" y="4733926"/>
            <a:ext cx="37224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(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Søgaard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 et al., 2014; Koehn, 2004; 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Dror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 and </a:t>
            </a:r>
            <a:r>
              <a:rPr lang="en-US" sz="1000" dirty="0" err="1">
                <a:solidFill>
                  <a:srgbClr val="0010FB"/>
                </a:solidFill>
                <a:latin typeface="Arial" panose="020B0604020202020204" pitchFamily="34" charset="0"/>
              </a:rPr>
              <a:t>Reichart</a:t>
            </a:r>
            <a:r>
              <a:rPr lang="en-US" sz="1000" dirty="0">
                <a:solidFill>
                  <a:srgbClr val="0010FB"/>
                </a:solidFill>
                <a:latin typeface="Arial" panose="020B0604020202020204" pitchFamily="34" charset="0"/>
              </a:rPr>
              <a:t>, 2018)</a:t>
            </a:r>
            <a:endParaRPr lang="en-US" sz="1000" dirty="0">
              <a:solidFill>
                <a:srgbClr val="0010FB"/>
              </a:solidFill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BEE4574-E05B-FF47-8159-3D789B18DE49}"/>
              </a:ext>
            </a:extLst>
          </p:cNvPr>
          <p:cNvSpPr/>
          <p:nvPr/>
        </p:nvSpPr>
        <p:spPr>
          <a:xfrm>
            <a:off x="6408545" y="3109092"/>
            <a:ext cx="1891393" cy="510141"/>
          </a:xfrm>
          <a:prstGeom prst="wedgeRoundRectCallout">
            <a:avLst>
              <a:gd name="adj1" fmla="val -26000"/>
              <a:gd name="adj2" fmla="val -96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e.g., a bigger accuracy improvement. </a:t>
            </a:r>
          </a:p>
        </p:txBody>
      </p:sp>
    </p:spTree>
    <p:extLst>
      <p:ext uri="{BB962C8B-B14F-4D97-AF65-F5344CB8AC3E}">
        <p14:creationId xmlns:p14="http://schemas.microsoft.com/office/powerpoint/2010/main" val="28436714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/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95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183E25-6559-DB4B-85B5-87B4D1453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700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20483" cy="441128"/>
          </a:xfrm>
        </p:spPr>
        <p:txBody>
          <a:bodyPr>
            <a:normAutofit/>
          </a:bodyPr>
          <a:lstStyle/>
          <a:p>
            <a:r>
              <a:rPr lang="en-US" sz="1800" dirty="0"/>
              <a:t>Hypothesis </a:t>
            </a:r>
            <a:r>
              <a:rPr lang="en-US" sz="1800" b="1" dirty="0"/>
              <a:t>H1</a:t>
            </a:r>
            <a:r>
              <a:rPr lang="en-US" sz="1800" dirty="0"/>
              <a:t>: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/>
              <a:t> &gt;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1800" i="1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/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96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49366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20483" cy="441128"/>
          </a:xfrm>
        </p:spPr>
        <p:txBody>
          <a:bodyPr>
            <a:normAutofit/>
          </a:bodyPr>
          <a:lstStyle/>
          <a:p>
            <a:r>
              <a:rPr lang="en-US" sz="1800" dirty="0"/>
              <a:t>Hypothesis </a:t>
            </a:r>
            <a:r>
              <a:rPr lang="en-US" sz="1800" b="1" dirty="0"/>
              <a:t>H1</a:t>
            </a:r>
            <a:r>
              <a:rPr lang="en-US" sz="1800" dirty="0"/>
              <a:t>: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/>
              <a:t> &gt;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1800" i="1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/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97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A166DFA6-10E2-F24D-B98D-2AA220E3EF94}"/>
              </a:ext>
            </a:extLst>
          </p:cNvPr>
          <p:cNvSpPr/>
          <p:nvPr/>
        </p:nvSpPr>
        <p:spPr>
          <a:xfrm>
            <a:off x="4638437" y="1334967"/>
            <a:ext cx="295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6213" lvl="1" indent="-1682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Null-Hypothesis </a:t>
            </a:r>
            <a:r>
              <a:rPr lang="en-US" b="1" dirty="0">
                <a:solidFill>
                  <a:srgbClr val="0010FB"/>
                </a:solidFill>
              </a:rPr>
              <a:t>H0</a:t>
            </a:r>
            <a:r>
              <a:rPr lang="en-US" dirty="0">
                <a:solidFill>
                  <a:srgbClr val="0010FB"/>
                </a:solidFill>
              </a:rPr>
              <a:t>: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FB"/>
                </a:solidFill>
              </a:rPr>
              <a:t>=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i="1" dirty="0">
              <a:solidFill>
                <a:srgbClr val="0010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9850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179891C-34A9-A047-B0A0-E2273C34B9FE}"/>
              </a:ext>
            </a:extLst>
          </p:cNvPr>
          <p:cNvSpPr/>
          <p:nvPr/>
        </p:nvSpPr>
        <p:spPr>
          <a:xfrm>
            <a:off x="3434517" y="1242616"/>
            <a:ext cx="5215941" cy="3708224"/>
          </a:xfrm>
          <a:custGeom>
            <a:avLst/>
            <a:gdLst>
              <a:gd name="connsiteX0" fmla="*/ 0 w 5215941"/>
              <a:gd name="connsiteY0" fmla="*/ 821335 h 3708224"/>
              <a:gd name="connsiteX1" fmla="*/ 821335 w 5215941"/>
              <a:gd name="connsiteY1" fmla="*/ 0 h 3708224"/>
              <a:gd name="connsiteX2" fmla="*/ 1452613 w 5215941"/>
              <a:gd name="connsiteY2" fmla="*/ 0 h 3708224"/>
              <a:gd name="connsiteX3" fmla="*/ 1976693 w 5215941"/>
              <a:gd name="connsiteY3" fmla="*/ 0 h 3708224"/>
              <a:gd name="connsiteX4" fmla="*/ 2607971 w 5215941"/>
              <a:gd name="connsiteY4" fmla="*/ 0 h 3708224"/>
              <a:gd name="connsiteX5" fmla="*/ 3096318 w 5215941"/>
              <a:gd name="connsiteY5" fmla="*/ 0 h 3708224"/>
              <a:gd name="connsiteX6" fmla="*/ 3727595 w 5215941"/>
              <a:gd name="connsiteY6" fmla="*/ 0 h 3708224"/>
              <a:gd name="connsiteX7" fmla="*/ 4394606 w 5215941"/>
              <a:gd name="connsiteY7" fmla="*/ 0 h 3708224"/>
              <a:gd name="connsiteX8" fmla="*/ 5215941 w 5215941"/>
              <a:gd name="connsiteY8" fmla="*/ 821335 h 3708224"/>
              <a:gd name="connsiteX9" fmla="*/ 5215941 w 5215941"/>
              <a:gd name="connsiteY9" fmla="*/ 1379035 h 3708224"/>
              <a:gd name="connsiteX10" fmla="*/ 5215941 w 5215941"/>
              <a:gd name="connsiteY10" fmla="*/ 1854112 h 3708224"/>
              <a:gd name="connsiteX11" fmla="*/ 5215941 w 5215941"/>
              <a:gd name="connsiteY11" fmla="*/ 2308534 h 3708224"/>
              <a:gd name="connsiteX12" fmla="*/ 5215941 w 5215941"/>
              <a:gd name="connsiteY12" fmla="*/ 2886889 h 3708224"/>
              <a:gd name="connsiteX13" fmla="*/ 4394606 w 5215941"/>
              <a:gd name="connsiteY13" fmla="*/ 3708224 h 3708224"/>
              <a:gd name="connsiteX14" fmla="*/ 3906259 w 5215941"/>
              <a:gd name="connsiteY14" fmla="*/ 3708224 h 3708224"/>
              <a:gd name="connsiteX15" fmla="*/ 3239248 w 5215941"/>
              <a:gd name="connsiteY15" fmla="*/ 3708224 h 3708224"/>
              <a:gd name="connsiteX16" fmla="*/ 2643703 w 5215941"/>
              <a:gd name="connsiteY16" fmla="*/ 3708224 h 3708224"/>
              <a:gd name="connsiteX17" fmla="*/ 1976693 w 5215941"/>
              <a:gd name="connsiteY17" fmla="*/ 3708224 h 3708224"/>
              <a:gd name="connsiteX18" fmla="*/ 1345415 w 5215941"/>
              <a:gd name="connsiteY18" fmla="*/ 3708224 h 3708224"/>
              <a:gd name="connsiteX19" fmla="*/ 821335 w 5215941"/>
              <a:gd name="connsiteY19" fmla="*/ 3708224 h 3708224"/>
              <a:gd name="connsiteX20" fmla="*/ 0 w 5215941"/>
              <a:gd name="connsiteY20" fmla="*/ 2886889 h 3708224"/>
              <a:gd name="connsiteX21" fmla="*/ 0 w 5215941"/>
              <a:gd name="connsiteY21" fmla="*/ 2391156 h 3708224"/>
              <a:gd name="connsiteX22" fmla="*/ 0 w 5215941"/>
              <a:gd name="connsiteY22" fmla="*/ 1936734 h 3708224"/>
              <a:gd name="connsiteX23" fmla="*/ 0 w 5215941"/>
              <a:gd name="connsiteY23" fmla="*/ 1379035 h 3708224"/>
              <a:gd name="connsiteX24" fmla="*/ 0 w 5215941"/>
              <a:gd name="connsiteY24" fmla="*/ 821335 h 370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15941" h="3708224" fill="none" extrusionOk="0">
                <a:moveTo>
                  <a:pt x="0" y="821335"/>
                </a:moveTo>
                <a:cubicBezTo>
                  <a:pt x="-59754" y="487679"/>
                  <a:pt x="352163" y="-20647"/>
                  <a:pt x="821335" y="0"/>
                </a:cubicBezTo>
                <a:cubicBezTo>
                  <a:pt x="1000202" y="-22364"/>
                  <a:pt x="1175018" y="36002"/>
                  <a:pt x="1452613" y="0"/>
                </a:cubicBezTo>
                <a:cubicBezTo>
                  <a:pt x="1730208" y="-36002"/>
                  <a:pt x="1723384" y="60982"/>
                  <a:pt x="1976693" y="0"/>
                </a:cubicBezTo>
                <a:cubicBezTo>
                  <a:pt x="2230002" y="-60982"/>
                  <a:pt x="2468002" y="31899"/>
                  <a:pt x="2607971" y="0"/>
                </a:cubicBezTo>
                <a:cubicBezTo>
                  <a:pt x="2747940" y="-31899"/>
                  <a:pt x="2978466" y="41422"/>
                  <a:pt x="3096318" y="0"/>
                </a:cubicBezTo>
                <a:cubicBezTo>
                  <a:pt x="3214170" y="-41422"/>
                  <a:pt x="3423611" y="66675"/>
                  <a:pt x="3727595" y="0"/>
                </a:cubicBezTo>
                <a:cubicBezTo>
                  <a:pt x="4031579" y="-66675"/>
                  <a:pt x="4156278" y="60470"/>
                  <a:pt x="4394606" y="0"/>
                </a:cubicBezTo>
                <a:cubicBezTo>
                  <a:pt x="4769391" y="44200"/>
                  <a:pt x="5220278" y="379475"/>
                  <a:pt x="5215941" y="821335"/>
                </a:cubicBezTo>
                <a:cubicBezTo>
                  <a:pt x="5269331" y="993475"/>
                  <a:pt x="5152432" y="1177169"/>
                  <a:pt x="5215941" y="1379035"/>
                </a:cubicBezTo>
                <a:cubicBezTo>
                  <a:pt x="5279450" y="1580901"/>
                  <a:pt x="5194382" y="1756235"/>
                  <a:pt x="5215941" y="1854112"/>
                </a:cubicBezTo>
                <a:cubicBezTo>
                  <a:pt x="5237500" y="1951989"/>
                  <a:pt x="5201593" y="2084097"/>
                  <a:pt x="5215941" y="2308534"/>
                </a:cubicBezTo>
                <a:cubicBezTo>
                  <a:pt x="5230289" y="2532971"/>
                  <a:pt x="5209148" y="2677727"/>
                  <a:pt x="5215941" y="2886889"/>
                </a:cubicBezTo>
                <a:cubicBezTo>
                  <a:pt x="5258792" y="3445237"/>
                  <a:pt x="4916667" y="3775939"/>
                  <a:pt x="4394606" y="3708224"/>
                </a:cubicBezTo>
                <a:cubicBezTo>
                  <a:pt x="4180048" y="3724123"/>
                  <a:pt x="4025440" y="3698520"/>
                  <a:pt x="3906259" y="3708224"/>
                </a:cubicBezTo>
                <a:cubicBezTo>
                  <a:pt x="3787078" y="3717928"/>
                  <a:pt x="3414029" y="3661916"/>
                  <a:pt x="3239248" y="3708224"/>
                </a:cubicBezTo>
                <a:cubicBezTo>
                  <a:pt x="3064467" y="3754532"/>
                  <a:pt x="2927956" y="3666768"/>
                  <a:pt x="2643703" y="3708224"/>
                </a:cubicBezTo>
                <a:cubicBezTo>
                  <a:pt x="2359450" y="3749680"/>
                  <a:pt x="2248738" y="3680033"/>
                  <a:pt x="1976693" y="3708224"/>
                </a:cubicBezTo>
                <a:cubicBezTo>
                  <a:pt x="1704648" y="3736415"/>
                  <a:pt x="1593867" y="3671487"/>
                  <a:pt x="1345415" y="3708224"/>
                </a:cubicBezTo>
                <a:cubicBezTo>
                  <a:pt x="1096963" y="3744961"/>
                  <a:pt x="1026297" y="3653263"/>
                  <a:pt x="821335" y="3708224"/>
                </a:cubicBezTo>
                <a:cubicBezTo>
                  <a:pt x="459816" y="3724011"/>
                  <a:pt x="-75721" y="3368204"/>
                  <a:pt x="0" y="2886889"/>
                </a:cubicBezTo>
                <a:cubicBezTo>
                  <a:pt x="-50150" y="2697848"/>
                  <a:pt x="56145" y="2501666"/>
                  <a:pt x="0" y="2391156"/>
                </a:cubicBezTo>
                <a:cubicBezTo>
                  <a:pt x="-56145" y="2280646"/>
                  <a:pt x="39267" y="2029433"/>
                  <a:pt x="0" y="1936734"/>
                </a:cubicBezTo>
                <a:cubicBezTo>
                  <a:pt x="-39267" y="1844035"/>
                  <a:pt x="37703" y="1644212"/>
                  <a:pt x="0" y="1379035"/>
                </a:cubicBezTo>
                <a:cubicBezTo>
                  <a:pt x="-37703" y="1113858"/>
                  <a:pt x="10978" y="998037"/>
                  <a:pt x="0" y="821335"/>
                </a:cubicBezTo>
                <a:close/>
              </a:path>
              <a:path w="5215941" h="3708224" stroke="0" extrusionOk="0">
                <a:moveTo>
                  <a:pt x="0" y="821335"/>
                </a:moveTo>
                <a:cubicBezTo>
                  <a:pt x="-50348" y="336668"/>
                  <a:pt x="326698" y="15398"/>
                  <a:pt x="821335" y="0"/>
                </a:cubicBezTo>
                <a:cubicBezTo>
                  <a:pt x="1071732" y="-68885"/>
                  <a:pt x="1305245" y="20083"/>
                  <a:pt x="1488346" y="0"/>
                </a:cubicBezTo>
                <a:cubicBezTo>
                  <a:pt x="1671447" y="-20083"/>
                  <a:pt x="1896529" y="18424"/>
                  <a:pt x="2048158" y="0"/>
                </a:cubicBezTo>
                <a:cubicBezTo>
                  <a:pt x="2199787" y="-18424"/>
                  <a:pt x="2465936" y="9114"/>
                  <a:pt x="2572238" y="0"/>
                </a:cubicBezTo>
                <a:cubicBezTo>
                  <a:pt x="2678540" y="-9114"/>
                  <a:pt x="3048961" y="14828"/>
                  <a:pt x="3203516" y="0"/>
                </a:cubicBezTo>
                <a:cubicBezTo>
                  <a:pt x="3358071" y="-14828"/>
                  <a:pt x="3596290" y="33680"/>
                  <a:pt x="3763328" y="0"/>
                </a:cubicBezTo>
                <a:cubicBezTo>
                  <a:pt x="3930366" y="-33680"/>
                  <a:pt x="4267762" y="47666"/>
                  <a:pt x="4394606" y="0"/>
                </a:cubicBezTo>
                <a:cubicBezTo>
                  <a:pt x="4836771" y="-109151"/>
                  <a:pt x="5150025" y="459328"/>
                  <a:pt x="5215941" y="821335"/>
                </a:cubicBezTo>
                <a:cubicBezTo>
                  <a:pt x="5243924" y="950500"/>
                  <a:pt x="5206356" y="1093008"/>
                  <a:pt x="5215941" y="1296412"/>
                </a:cubicBezTo>
                <a:cubicBezTo>
                  <a:pt x="5225526" y="1499816"/>
                  <a:pt x="5192973" y="1660573"/>
                  <a:pt x="5215941" y="1812801"/>
                </a:cubicBezTo>
                <a:cubicBezTo>
                  <a:pt x="5238909" y="1965029"/>
                  <a:pt x="5167456" y="2162448"/>
                  <a:pt x="5215941" y="2329189"/>
                </a:cubicBezTo>
                <a:cubicBezTo>
                  <a:pt x="5264426" y="2495930"/>
                  <a:pt x="5206847" y="2744864"/>
                  <a:pt x="5215941" y="2886889"/>
                </a:cubicBezTo>
                <a:cubicBezTo>
                  <a:pt x="5285532" y="3425744"/>
                  <a:pt x="4908093" y="3655800"/>
                  <a:pt x="4394606" y="3708224"/>
                </a:cubicBezTo>
                <a:cubicBezTo>
                  <a:pt x="4257679" y="3732125"/>
                  <a:pt x="4095859" y="3662101"/>
                  <a:pt x="3799061" y="3708224"/>
                </a:cubicBezTo>
                <a:cubicBezTo>
                  <a:pt x="3502263" y="3754347"/>
                  <a:pt x="3466865" y="3660652"/>
                  <a:pt x="3203516" y="3708224"/>
                </a:cubicBezTo>
                <a:cubicBezTo>
                  <a:pt x="2940167" y="3755796"/>
                  <a:pt x="2716836" y="3644355"/>
                  <a:pt x="2536505" y="3708224"/>
                </a:cubicBezTo>
                <a:cubicBezTo>
                  <a:pt x="2356174" y="3772093"/>
                  <a:pt x="2103244" y="3698104"/>
                  <a:pt x="1940960" y="3708224"/>
                </a:cubicBezTo>
                <a:cubicBezTo>
                  <a:pt x="1778677" y="3718344"/>
                  <a:pt x="1608416" y="3663304"/>
                  <a:pt x="1452613" y="3708224"/>
                </a:cubicBezTo>
                <a:cubicBezTo>
                  <a:pt x="1296810" y="3753144"/>
                  <a:pt x="1080238" y="3685375"/>
                  <a:pt x="821335" y="3708224"/>
                </a:cubicBezTo>
                <a:cubicBezTo>
                  <a:pt x="436320" y="3667535"/>
                  <a:pt x="-24052" y="3378684"/>
                  <a:pt x="0" y="2886889"/>
                </a:cubicBezTo>
                <a:cubicBezTo>
                  <a:pt x="-12657" y="2694624"/>
                  <a:pt x="49486" y="2636440"/>
                  <a:pt x="0" y="2391156"/>
                </a:cubicBezTo>
                <a:cubicBezTo>
                  <a:pt x="-49486" y="2145872"/>
                  <a:pt x="24849" y="2016031"/>
                  <a:pt x="0" y="1874768"/>
                </a:cubicBezTo>
                <a:cubicBezTo>
                  <a:pt x="-24849" y="1733505"/>
                  <a:pt x="5672" y="1609203"/>
                  <a:pt x="0" y="1420346"/>
                </a:cubicBezTo>
                <a:cubicBezTo>
                  <a:pt x="-5672" y="1231489"/>
                  <a:pt x="17826" y="1008245"/>
                  <a:pt x="0" y="821335"/>
                </a:cubicBezTo>
                <a:close/>
              </a:path>
            </a:pathLst>
          </a:custGeom>
          <a:gradFill flip="none" rotWithShape="1">
            <a:gsLst>
              <a:gs pos="81000">
                <a:schemeClr val="bg1"/>
              </a:gs>
              <a:gs pos="0">
                <a:srgbClr val="DAE3F3">
                  <a:shade val="67500"/>
                  <a:satMod val="115000"/>
                </a:srgbClr>
              </a:gs>
              <a:gs pos="0">
                <a:schemeClr val="bg1"/>
              </a:gs>
              <a:gs pos="100000">
                <a:srgbClr val="4472C5">
                  <a:alpha val="32157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21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20483" cy="441128"/>
          </a:xfrm>
        </p:spPr>
        <p:txBody>
          <a:bodyPr>
            <a:normAutofit/>
          </a:bodyPr>
          <a:lstStyle/>
          <a:p>
            <a:r>
              <a:rPr lang="en-US" sz="1800" dirty="0"/>
              <a:t>Hypothesis </a:t>
            </a:r>
            <a:r>
              <a:rPr lang="en-US" sz="1800" b="1" dirty="0"/>
              <a:t>H1</a:t>
            </a:r>
            <a:r>
              <a:rPr lang="en-US" sz="1800" dirty="0"/>
              <a:t>: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/>
              <a:t> &gt;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1800" i="1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/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98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A166DFA6-10E2-F24D-B98D-2AA220E3EF94}"/>
              </a:ext>
            </a:extLst>
          </p:cNvPr>
          <p:cNvSpPr/>
          <p:nvPr/>
        </p:nvSpPr>
        <p:spPr>
          <a:xfrm>
            <a:off x="4638437" y="1334967"/>
            <a:ext cx="295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6213" lvl="1" indent="-1682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Null-Hypothesis </a:t>
            </a:r>
            <a:r>
              <a:rPr lang="en-US" b="1" dirty="0">
                <a:solidFill>
                  <a:srgbClr val="0010FB"/>
                </a:solidFill>
              </a:rPr>
              <a:t>H0</a:t>
            </a:r>
            <a:r>
              <a:rPr lang="en-US" dirty="0">
                <a:solidFill>
                  <a:srgbClr val="0010FB"/>
                </a:solidFill>
              </a:rPr>
              <a:t>: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FB"/>
                </a:solidFill>
              </a:rPr>
              <a:t>=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i="1" dirty="0">
              <a:solidFill>
                <a:srgbClr val="0010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9359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utoGenerated: 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179891C-34A9-A047-B0A0-E2273C34B9FE}"/>
              </a:ext>
            </a:extLst>
          </p:cNvPr>
          <p:cNvSpPr/>
          <p:nvPr/>
        </p:nvSpPr>
        <p:spPr>
          <a:xfrm>
            <a:off x="3434517" y="1242616"/>
            <a:ext cx="5215941" cy="3708224"/>
          </a:xfrm>
          <a:custGeom>
            <a:avLst/>
            <a:gdLst>
              <a:gd name="connsiteX0" fmla="*/ 0 w 5215941"/>
              <a:gd name="connsiteY0" fmla="*/ 821335 h 3708224"/>
              <a:gd name="connsiteX1" fmla="*/ 821335 w 5215941"/>
              <a:gd name="connsiteY1" fmla="*/ 0 h 3708224"/>
              <a:gd name="connsiteX2" fmla="*/ 1452613 w 5215941"/>
              <a:gd name="connsiteY2" fmla="*/ 0 h 3708224"/>
              <a:gd name="connsiteX3" fmla="*/ 1976693 w 5215941"/>
              <a:gd name="connsiteY3" fmla="*/ 0 h 3708224"/>
              <a:gd name="connsiteX4" fmla="*/ 2607971 w 5215941"/>
              <a:gd name="connsiteY4" fmla="*/ 0 h 3708224"/>
              <a:gd name="connsiteX5" fmla="*/ 3096318 w 5215941"/>
              <a:gd name="connsiteY5" fmla="*/ 0 h 3708224"/>
              <a:gd name="connsiteX6" fmla="*/ 3727595 w 5215941"/>
              <a:gd name="connsiteY6" fmla="*/ 0 h 3708224"/>
              <a:gd name="connsiteX7" fmla="*/ 4394606 w 5215941"/>
              <a:gd name="connsiteY7" fmla="*/ 0 h 3708224"/>
              <a:gd name="connsiteX8" fmla="*/ 5215941 w 5215941"/>
              <a:gd name="connsiteY8" fmla="*/ 821335 h 3708224"/>
              <a:gd name="connsiteX9" fmla="*/ 5215941 w 5215941"/>
              <a:gd name="connsiteY9" fmla="*/ 1379035 h 3708224"/>
              <a:gd name="connsiteX10" fmla="*/ 5215941 w 5215941"/>
              <a:gd name="connsiteY10" fmla="*/ 1854112 h 3708224"/>
              <a:gd name="connsiteX11" fmla="*/ 5215941 w 5215941"/>
              <a:gd name="connsiteY11" fmla="*/ 2308534 h 3708224"/>
              <a:gd name="connsiteX12" fmla="*/ 5215941 w 5215941"/>
              <a:gd name="connsiteY12" fmla="*/ 2886889 h 3708224"/>
              <a:gd name="connsiteX13" fmla="*/ 4394606 w 5215941"/>
              <a:gd name="connsiteY13" fmla="*/ 3708224 h 3708224"/>
              <a:gd name="connsiteX14" fmla="*/ 3906259 w 5215941"/>
              <a:gd name="connsiteY14" fmla="*/ 3708224 h 3708224"/>
              <a:gd name="connsiteX15" fmla="*/ 3239248 w 5215941"/>
              <a:gd name="connsiteY15" fmla="*/ 3708224 h 3708224"/>
              <a:gd name="connsiteX16" fmla="*/ 2643703 w 5215941"/>
              <a:gd name="connsiteY16" fmla="*/ 3708224 h 3708224"/>
              <a:gd name="connsiteX17" fmla="*/ 1976693 w 5215941"/>
              <a:gd name="connsiteY17" fmla="*/ 3708224 h 3708224"/>
              <a:gd name="connsiteX18" fmla="*/ 1345415 w 5215941"/>
              <a:gd name="connsiteY18" fmla="*/ 3708224 h 3708224"/>
              <a:gd name="connsiteX19" fmla="*/ 821335 w 5215941"/>
              <a:gd name="connsiteY19" fmla="*/ 3708224 h 3708224"/>
              <a:gd name="connsiteX20" fmla="*/ 0 w 5215941"/>
              <a:gd name="connsiteY20" fmla="*/ 2886889 h 3708224"/>
              <a:gd name="connsiteX21" fmla="*/ 0 w 5215941"/>
              <a:gd name="connsiteY21" fmla="*/ 2391156 h 3708224"/>
              <a:gd name="connsiteX22" fmla="*/ 0 w 5215941"/>
              <a:gd name="connsiteY22" fmla="*/ 1936734 h 3708224"/>
              <a:gd name="connsiteX23" fmla="*/ 0 w 5215941"/>
              <a:gd name="connsiteY23" fmla="*/ 1379035 h 3708224"/>
              <a:gd name="connsiteX24" fmla="*/ 0 w 5215941"/>
              <a:gd name="connsiteY24" fmla="*/ 821335 h 370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15941" h="3708224" fill="none" extrusionOk="0">
                <a:moveTo>
                  <a:pt x="0" y="821335"/>
                </a:moveTo>
                <a:cubicBezTo>
                  <a:pt x="-59754" y="487679"/>
                  <a:pt x="352163" y="-20647"/>
                  <a:pt x="821335" y="0"/>
                </a:cubicBezTo>
                <a:cubicBezTo>
                  <a:pt x="1000202" y="-22364"/>
                  <a:pt x="1175018" y="36002"/>
                  <a:pt x="1452613" y="0"/>
                </a:cubicBezTo>
                <a:cubicBezTo>
                  <a:pt x="1730208" y="-36002"/>
                  <a:pt x="1723384" y="60982"/>
                  <a:pt x="1976693" y="0"/>
                </a:cubicBezTo>
                <a:cubicBezTo>
                  <a:pt x="2230002" y="-60982"/>
                  <a:pt x="2468002" y="31899"/>
                  <a:pt x="2607971" y="0"/>
                </a:cubicBezTo>
                <a:cubicBezTo>
                  <a:pt x="2747940" y="-31899"/>
                  <a:pt x="2978466" y="41422"/>
                  <a:pt x="3096318" y="0"/>
                </a:cubicBezTo>
                <a:cubicBezTo>
                  <a:pt x="3214170" y="-41422"/>
                  <a:pt x="3423611" y="66675"/>
                  <a:pt x="3727595" y="0"/>
                </a:cubicBezTo>
                <a:cubicBezTo>
                  <a:pt x="4031579" y="-66675"/>
                  <a:pt x="4156278" y="60470"/>
                  <a:pt x="4394606" y="0"/>
                </a:cubicBezTo>
                <a:cubicBezTo>
                  <a:pt x="4769391" y="44200"/>
                  <a:pt x="5220278" y="379475"/>
                  <a:pt x="5215941" y="821335"/>
                </a:cubicBezTo>
                <a:cubicBezTo>
                  <a:pt x="5269331" y="993475"/>
                  <a:pt x="5152432" y="1177169"/>
                  <a:pt x="5215941" y="1379035"/>
                </a:cubicBezTo>
                <a:cubicBezTo>
                  <a:pt x="5279450" y="1580901"/>
                  <a:pt x="5194382" y="1756235"/>
                  <a:pt x="5215941" y="1854112"/>
                </a:cubicBezTo>
                <a:cubicBezTo>
                  <a:pt x="5237500" y="1951989"/>
                  <a:pt x="5201593" y="2084097"/>
                  <a:pt x="5215941" y="2308534"/>
                </a:cubicBezTo>
                <a:cubicBezTo>
                  <a:pt x="5230289" y="2532971"/>
                  <a:pt x="5209148" y="2677727"/>
                  <a:pt x="5215941" y="2886889"/>
                </a:cubicBezTo>
                <a:cubicBezTo>
                  <a:pt x="5258792" y="3445237"/>
                  <a:pt x="4916667" y="3775939"/>
                  <a:pt x="4394606" y="3708224"/>
                </a:cubicBezTo>
                <a:cubicBezTo>
                  <a:pt x="4180048" y="3724123"/>
                  <a:pt x="4025440" y="3698520"/>
                  <a:pt x="3906259" y="3708224"/>
                </a:cubicBezTo>
                <a:cubicBezTo>
                  <a:pt x="3787078" y="3717928"/>
                  <a:pt x="3414029" y="3661916"/>
                  <a:pt x="3239248" y="3708224"/>
                </a:cubicBezTo>
                <a:cubicBezTo>
                  <a:pt x="3064467" y="3754532"/>
                  <a:pt x="2927956" y="3666768"/>
                  <a:pt x="2643703" y="3708224"/>
                </a:cubicBezTo>
                <a:cubicBezTo>
                  <a:pt x="2359450" y="3749680"/>
                  <a:pt x="2248738" y="3680033"/>
                  <a:pt x="1976693" y="3708224"/>
                </a:cubicBezTo>
                <a:cubicBezTo>
                  <a:pt x="1704648" y="3736415"/>
                  <a:pt x="1593867" y="3671487"/>
                  <a:pt x="1345415" y="3708224"/>
                </a:cubicBezTo>
                <a:cubicBezTo>
                  <a:pt x="1096963" y="3744961"/>
                  <a:pt x="1026297" y="3653263"/>
                  <a:pt x="821335" y="3708224"/>
                </a:cubicBezTo>
                <a:cubicBezTo>
                  <a:pt x="459816" y="3724011"/>
                  <a:pt x="-75721" y="3368204"/>
                  <a:pt x="0" y="2886889"/>
                </a:cubicBezTo>
                <a:cubicBezTo>
                  <a:pt x="-50150" y="2697848"/>
                  <a:pt x="56145" y="2501666"/>
                  <a:pt x="0" y="2391156"/>
                </a:cubicBezTo>
                <a:cubicBezTo>
                  <a:pt x="-56145" y="2280646"/>
                  <a:pt x="39267" y="2029433"/>
                  <a:pt x="0" y="1936734"/>
                </a:cubicBezTo>
                <a:cubicBezTo>
                  <a:pt x="-39267" y="1844035"/>
                  <a:pt x="37703" y="1644212"/>
                  <a:pt x="0" y="1379035"/>
                </a:cubicBezTo>
                <a:cubicBezTo>
                  <a:pt x="-37703" y="1113858"/>
                  <a:pt x="10978" y="998037"/>
                  <a:pt x="0" y="821335"/>
                </a:cubicBezTo>
                <a:close/>
              </a:path>
              <a:path w="5215941" h="3708224" stroke="0" extrusionOk="0">
                <a:moveTo>
                  <a:pt x="0" y="821335"/>
                </a:moveTo>
                <a:cubicBezTo>
                  <a:pt x="-50348" y="336668"/>
                  <a:pt x="326698" y="15398"/>
                  <a:pt x="821335" y="0"/>
                </a:cubicBezTo>
                <a:cubicBezTo>
                  <a:pt x="1071732" y="-68885"/>
                  <a:pt x="1305245" y="20083"/>
                  <a:pt x="1488346" y="0"/>
                </a:cubicBezTo>
                <a:cubicBezTo>
                  <a:pt x="1671447" y="-20083"/>
                  <a:pt x="1896529" y="18424"/>
                  <a:pt x="2048158" y="0"/>
                </a:cubicBezTo>
                <a:cubicBezTo>
                  <a:pt x="2199787" y="-18424"/>
                  <a:pt x="2465936" y="9114"/>
                  <a:pt x="2572238" y="0"/>
                </a:cubicBezTo>
                <a:cubicBezTo>
                  <a:pt x="2678540" y="-9114"/>
                  <a:pt x="3048961" y="14828"/>
                  <a:pt x="3203516" y="0"/>
                </a:cubicBezTo>
                <a:cubicBezTo>
                  <a:pt x="3358071" y="-14828"/>
                  <a:pt x="3596290" y="33680"/>
                  <a:pt x="3763328" y="0"/>
                </a:cubicBezTo>
                <a:cubicBezTo>
                  <a:pt x="3930366" y="-33680"/>
                  <a:pt x="4267762" y="47666"/>
                  <a:pt x="4394606" y="0"/>
                </a:cubicBezTo>
                <a:cubicBezTo>
                  <a:pt x="4836771" y="-109151"/>
                  <a:pt x="5150025" y="459328"/>
                  <a:pt x="5215941" y="821335"/>
                </a:cubicBezTo>
                <a:cubicBezTo>
                  <a:pt x="5243924" y="950500"/>
                  <a:pt x="5206356" y="1093008"/>
                  <a:pt x="5215941" y="1296412"/>
                </a:cubicBezTo>
                <a:cubicBezTo>
                  <a:pt x="5225526" y="1499816"/>
                  <a:pt x="5192973" y="1660573"/>
                  <a:pt x="5215941" y="1812801"/>
                </a:cubicBezTo>
                <a:cubicBezTo>
                  <a:pt x="5238909" y="1965029"/>
                  <a:pt x="5167456" y="2162448"/>
                  <a:pt x="5215941" y="2329189"/>
                </a:cubicBezTo>
                <a:cubicBezTo>
                  <a:pt x="5264426" y="2495930"/>
                  <a:pt x="5206847" y="2744864"/>
                  <a:pt x="5215941" y="2886889"/>
                </a:cubicBezTo>
                <a:cubicBezTo>
                  <a:pt x="5285532" y="3425744"/>
                  <a:pt x="4908093" y="3655800"/>
                  <a:pt x="4394606" y="3708224"/>
                </a:cubicBezTo>
                <a:cubicBezTo>
                  <a:pt x="4257679" y="3732125"/>
                  <a:pt x="4095859" y="3662101"/>
                  <a:pt x="3799061" y="3708224"/>
                </a:cubicBezTo>
                <a:cubicBezTo>
                  <a:pt x="3502263" y="3754347"/>
                  <a:pt x="3466865" y="3660652"/>
                  <a:pt x="3203516" y="3708224"/>
                </a:cubicBezTo>
                <a:cubicBezTo>
                  <a:pt x="2940167" y="3755796"/>
                  <a:pt x="2716836" y="3644355"/>
                  <a:pt x="2536505" y="3708224"/>
                </a:cubicBezTo>
                <a:cubicBezTo>
                  <a:pt x="2356174" y="3772093"/>
                  <a:pt x="2103244" y="3698104"/>
                  <a:pt x="1940960" y="3708224"/>
                </a:cubicBezTo>
                <a:cubicBezTo>
                  <a:pt x="1778677" y="3718344"/>
                  <a:pt x="1608416" y="3663304"/>
                  <a:pt x="1452613" y="3708224"/>
                </a:cubicBezTo>
                <a:cubicBezTo>
                  <a:pt x="1296810" y="3753144"/>
                  <a:pt x="1080238" y="3685375"/>
                  <a:pt x="821335" y="3708224"/>
                </a:cubicBezTo>
                <a:cubicBezTo>
                  <a:pt x="436320" y="3667535"/>
                  <a:pt x="-24052" y="3378684"/>
                  <a:pt x="0" y="2886889"/>
                </a:cubicBezTo>
                <a:cubicBezTo>
                  <a:pt x="-12657" y="2694624"/>
                  <a:pt x="49486" y="2636440"/>
                  <a:pt x="0" y="2391156"/>
                </a:cubicBezTo>
                <a:cubicBezTo>
                  <a:pt x="-49486" y="2145872"/>
                  <a:pt x="24849" y="2016031"/>
                  <a:pt x="0" y="1874768"/>
                </a:cubicBezTo>
                <a:cubicBezTo>
                  <a:pt x="-24849" y="1733505"/>
                  <a:pt x="5672" y="1609203"/>
                  <a:pt x="0" y="1420346"/>
                </a:cubicBezTo>
                <a:cubicBezTo>
                  <a:pt x="-5672" y="1231489"/>
                  <a:pt x="17826" y="1008245"/>
                  <a:pt x="0" y="821335"/>
                </a:cubicBezTo>
                <a:close/>
              </a:path>
            </a:pathLst>
          </a:custGeom>
          <a:gradFill flip="none" rotWithShape="1">
            <a:gsLst>
              <a:gs pos="81000">
                <a:schemeClr val="bg1"/>
              </a:gs>
              <a:gs pos="0">
                <a:srgbClr val="DAE3F3">
                  <a:shade val="67500"/>
                  <a:satMod val="115000"/>
                </a:srgbClr>
              </a:gs>
              <a:gs pos="0">
                <a:schemeClr val="bg1"/>
              </a:gs>
              <a:gs pos="100000">
                <a:srgbClr val="4472C5">
                  <a:alpha val="32157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221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7D3CC-7810-6F43-B32E-D1877B0D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Null-Hypothesis Significance Testing: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5D56A-EE86-A94C-9C8E-54511D91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20483" cy="441128"/>
          </a:xfrm>
        </p:spPr>
        <p:txBody>
          <a:bodyPr>
            <a:normAutofit/>
          </a:bodyPr>
          <a:lstStyle/>
          <a:p>
            <a:r>
              <a:rPr lang="en-US" sz="1800" dirty="0"/>
              <a:t>Hypothesis </a:t>
            </a:r>
            <a:r>
              <a:rPr lang="en-US" sz="1800" b="1" dirty="0"/>
              <a:t>H1</a:t>
            </a:r>
            <a:r>
              <a:rPr lang="en-US" sz="1800" dirty="0"/>
              <a:t>: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/>
              <a:t> &gt; </a:t>
            </a:r>
            <a:r>
              <a:rPr lang="el-GR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1800" i="1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9DD5344-711D-1147-8231-863792136BC9}"/>
              </a:ext>
            </a:extLst>
          </p:cNvPr>
          <p:cNvGraphicFramePr>
            <a:graphicFrameLocks/>
          </p:cNvGraphicFramePr>
          <p:nvPr/>
        </p:nvGraphicFramePr>
        <p:xfrm>
          <a:off x="518582" y="2478843"/>
          <a:ext cx="2291784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892">
                  <a:extLst>
                    <a:ext uri="{9D8B030D-6E8A-4147-A177-3AD203B41FA5}">
                      <a16:colId xmlns:a16="http://schemas.microsoft.com/office/drawing/2014/main" val="1197374637"/>
                    </a:ext>
                  </a:extLst>
                </a:gridCol>
                <a:gridCol w="1145892">
                  <a:extLst>
                    <a:ext uri="{9D8B030D-6E8A-4147-A177-3AD203B41FA5}">
                      <a16:colId xmlns:a16="http://schemas.microsoft.com/office/drawing/2014/main" val="782520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72.4%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31926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32F486-2E82-6D43-82E3-F1AE059B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99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14:cNvPr>
              <p14:cNvContentPartPr/>
              <p14:nvPr/>
            </p14:nvContentPartPr>
            <p14:xfrm>
              <a:off x="9302254" y="3584731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355FC9-1138-914C-85C3-67E840032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3254" y="357609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C74FFB48-99A3-6E42-B7FC-6F185AB54367}"/>
              </a:ext>
            </a:extLst>
          </p:cNvPr>
          <p:cNvGrpSpPr/>
          <p:nvPr/>
        </p:nvGrpSpPr>
        <p:grpSpPr>
          <a:xfrm>
            <a:off x="2899087" y="2795679"/>
            <a:ext cx="849898" cy="834502"/>
            <a:chOff x="2899087" y="2857252"/>
            <a:chExt cx="876572" cy="834502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AB71B9D-7223-3B4F-9FBB-A2B0C6AD7127}"/>
                </a:ext>
              </a:extLst>
            </p:cNvPr>
            <p:cNvSpPr/>
            <p:nvPr/>
          </p:nvSpPr>
          <p:spPr>
            <a:xfrm rot="20132694" flipH="1" flipV="1">
              <a:off x="2909375" y="2857252"/>
              <a:ext cx="866284" cy="9063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203C3E4-B144-AF49-BEA9-81DE315063BC}"/>
                </a:ext>
              </a:extLst>
            </p:cNvPr>
            <p:cNvSpPr/>
            <p:nvPr/>
          </p:nvSpPr>
          <p:spPr>
            <a:xfrm rot="1791807" flipH="1">
              <a:off x="2899087" y="3582790"/>
              <a:ext cx="866284" cy="108964"/>
            </a:xfrm>
            <a:custGeom>
              <a:avLst/>
              <a:gdLst>
                <a:gd name="connsiteX0" fmla="*/ 1261242 w 1261242"/>
                <a:gd name="connsiteY0" fmla="*/ 423455 h 423455"/>
                <a:gd name="connsiteX1" fmla="*/ 859221 w 1261242"/>
                <a:gd name="connsiteY1" fmla="*/ 45083 h 423455"/>
                <a:gd name="connsiteX2" fmla="*/ 0 w 1261242"/>
                <a:gd name="connsiteY2" fmla="*/ 21435 h 42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1242" h="423455">
                  <a:moveTo>
                    <a:pt x="1261242" y="423455"/>
                  </a:moveTo>
                  <a:cubicBezTo>
                    <a:pt x="1165335" y="267770"/>
                    <a:pt x="1069428" y="112086"/>
                    <a:pt x="859221" y="45083"/>
                  </a:cubicBezTo>
                  <a:cubicBezTo>
                    <a:pt x="649014" y="-21920"/>
                    <a:pt x="324507" y="-243"/>
                    <a:pt x="0" y="21435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166DFA6-10E2-F24D-B98D-2AA220E3EF94}"/>
              </a:ext>
            </a:extLst>
          </p:cNvPr>
          <p:cNvSpPr/>
          <p:nvPr/>
        </p:nvSpPr>
        <p:spPr>
          <a:xfrm>
            <a:off x="4638437" y="1334967"/>
            <a:ext cx="295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6213" lvl="1" indent="-1682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0FB"/>
                </a:solidFill>
              </a:rPr>
              <a:t>Null-Hypothesis </a:t>
            </a:r>
            <a:r>
              <a:rPr lang="en-US" b="1" dirty="0">
                <a:solidFill>
                  <a:srgbClr val="0010FB"/>
                </a:solidFill>
              </a:rPr>
              <a:t>H0</a:t>
            </a:r>
            <a:r>
              <a:rPr lang="en-US" dirty="0">
                <a:solidFill>
                  <a:srgbClr val="0010FB"/>
                </a:solidFill>
              </a:rPr>
              <a:t>: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10FB"/>
                </a:solidFill>
              </a:rPr>
              <a:t>=</a:t>
            </a:r>
            <a:r>
              <a:rPr lang="en-US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b="1" i="1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="1" i="1" baseline="-25000" dirty="0">
                <a:solidFill>
                  <a:srgbClr val="0010F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i="1" dirty="0">
              <a:solidFill>
                <a:srgbClr val="0010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613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9323</Words>
  <Application>Microsoft Macintosh PowerPoint</Application>
  <PresentationFormat>On-screen Show (16:9)</PresentationFormat>
  <Paragraphs>2183</Paragraphs>
  <Slides>213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213</vt:i4>
      </vt:variant>
    </vt:vector>
  </HeadingPairs>
  <TitlesOfParts>
    <vt:vector size="222" baseType="lpstr">
      <vt:lpstr>Consolas</vt:lpstr>
      <vt:lpstr>Segoe Print</vt:lpstr>
      <vt:lpstr>Calibri Light</vt:lpstr>
      <vt:lpstr>Times New Roman</vt:lpstr>
      <vt:lpstr>Calibri</vt:lpstr>
      <vt:lpstr>Cambria Math</vt:lpstr>
      <vt:lpstr>Arial</vt:lpstr>
      <vt:lpstr>Wingdings</vt:lpstr>
      <vt:lpstr>Office Theme</vt:lpstr>
      <vt:lpstr>Not All Claims are Created Equal:  Choosing the Right Statistical Approach to Assess Hypotheses</vt:lpstr>
      <vt:lpstr>About me </vt:lpstr>
      <vt:lpstr>This talk</vt:lpstr>
      <vt:lpstr>The Cycle of Empirical Research</vt:lpstr>
      <vt:lpstr>The Cycle of Empirical Research</vt:lpstr>
      <vt:lpstr>The Cycle of Empirical Research</vt:lpstr>
      <vt:lpstr>The Cycle of Empirical Research</vt:lpstr>
      <vt:lpstr>The Cycle of Empirical Research</vt:lpstr>
      <vt:lpstr>The Cycle of Empirical Research</vt:lpstr>
      <vt:lpstr>Hypotheses</vt:lpstr>
      <vt:lpstr>Hypotheses</vt:lpstr>
      <vt:lpstr>Hypotheses</vt:lpstr>
      <vt:lpstr>Hypotheses</vt:lpstr>
      <vt:lpstr>Hypotheses</vt:lpstr>
      <vt:lpstr>Hypotheses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Typical AI Experiment </vt:lpstr>
      <vt:lpstr>A Typical AI Experiment </vt:lpstr>
      <vt:lpstr>A Typical AI Experiment </vt:lpstr>
      <vt:lpstr>A Typical AI Experiment </vt:lpstr>
      <vt:lpstr>A Typical AI Experiment </vt:lpstr>
      <vt:lpstr>A Typical AI Experiment: Example Hypotheses </vt:lpstr>
      <vt:lpstr>A Typical AI Experiment: Example Hypotheses </vt:lpstr>
      <vt:lpstr>A Typical AI Experiment: Example Hypotheses </vt:lpstr>
      <vt:lpstr>A Typical AI Experiment: Example Hypotheses </vt:lpstr>
      <vt:lpstr>A Typical AI Experiment: Example Hypotheses </vt:lpstr>
      <vt:lpstr>A Typical AI Experiment: Example Hypotheses </vt:lpstr>
      <vt:lpstr>A Typical AI Experiment: Example Hypotheses </vt:lpstr>
      <vt:lpstr>A Typical AI Experiment: Example Hypotheses </vt:lpstr>
      <vt:lpstr>A Typical AI Experiment: Example Hypotheses </vt:lpstr>
      <vt:lpstr>A Typical AI Experiment: Example Hypotheses </vt:lpstr>
      <vt:lpstr>A Typical AI Experiment: Example Hypotheses </vt:lpstr>
      <vt:lpstr>PowerPoint Presentation</vt:lpstr>
      <vt:lpstr>Hypothesis vs Statistical Techniques</vt:lpstr>
      <vt:lpstr>Hypothesis vs Statistical Techniques</vt:lpstr>
      <vt:lpstr>Hypothesis vs Statistical Techniques</vt:lpstr>
      <vt:lpstr>Omission of hypotheses</vt:lpstr>
      <vt:lpstr>Omission of hypotheses</vt:lpstr>
      <vt:lpstr>Omission of hypotheses</vt:lpstr>
      <vt:lpstr>Omission of hypotheses</vt:lpstr>
      <vt:lpstr>Omission of hypotheses</vt:lpstr>
      <vt:lpstr>Omission of hypotheses</vt:lpstr>
      <vt:lpstr>Omission of hypotheses</vt:lpstr>
      <vt:lpstr>Talk Summary &amp; Statement</vt:lpstr>
      <vt:lpstr>Statistical tools in this work . . . </vt:lpstr>
      <vt:lpstr>Statistical tools in this work . . . </vt:lpstr>
      <vt:lpstr>Survey of the NLP Community</vt:lpstr>
      <vt:lpstr>Survey of the NLP Community</vt:lpstr>
      <vt:lpstr>Survey of the NLP Community</vt:lpstr>
      <vt:lpstr>Survey of the NLP Community</vt:lpstr>
      <vt:lpstr>Survey of the NLP Community</vt:lpstr>
      <vt:lpstr>Survey of the NLP Community</vt:lpstr>
      <vt:lpstr>Survey of the NLP Community</vt:lpstr>
      <vt:lpstr>Participants in Our Survey</vt:lpstr>
      <vt:lpstr>Participants in Our Survey</vt:lpstr>
      <vt:lpstr>Participants in Our Survey</vt:lpstr>
      <vt:lpstr>Participants in Our Survey</vt:lpstr>
      <vt:lpstr>Participants in Our Survey</vt:lpstr>
      <vt:lpstr>Participants in Our Survey</vt:lpstr>
      <vt:lpstr>Trends and Patterns in the field</vt:lpstr>
      <vt:lpstr>Trends and Patterns in the field</vt:lpstr>
      <vt:lpstr>Trends and Patterns in the field</vt:lpstr>
      <vt:lpstr>Trends and Patterns in the field</vt:lpstr>
      <vt:lpstr>Trends and Patterns in the field</vt:lpstr>
      <vt:lpstr>Trends and Patterns in the field</vt:lpstr>
      <vt:lpstr>PowerPoint Presentation</vt:lpstr>
      <vt:lpstr>Notation</vt:lpstr>
      <vt:lpstr>Notation</vt:lpstr>
      <vt:lpstr>Notation</vt:lpstr>
      <vt:lpstr>Notation</vt:lpstr>
      <vt:lpstr>Notation</vt:lpstr>
      <vt:lpstr>Notation</vt:lpstr>
      <vt:lpstr>Notation</vt:lpstr>
      <vt:lpstr>Notation</vt:lpstr>
      <vt:lpstr>Notation</vt:lpstr>
      <vt:lpstr>Notation</vt:lpstr>
      <vt:lpstr>Notation</vt:lpstr>
      <vt:lpstr>Notation</vt:lpstr>
      <vt:lpstr>Notation</vt:lpstr>
      <vt:lpstr>Notation</vt:lpstr>
      <vt:lpstr>Notation</vt:lpstr>
      <vt:lpstr>Null-Hypothesis Significance Testing</vt:lpstr>
      <vt:lpstr>Null-Hypothesis Significance Testing</vt:lpstr>
      <vt:lpstr>Null-Hypothesis Significance Testing</vt:lpstr>
      <vt:lpstr>Null-Hypothesis Significance Testing</vt:lpstr>
      <vt:lpstr>Null-Hypothesis Significance Testing</vt:lpstr>
      <vt:lpstr>Null-Hypothesis Significance Testing</vt:lpstr>
      <vt:lpstr>Null-Hypothesis Significance Testing</vt:lpstr>
      <vt:lpstr>Null-Hypothesis Significance Testing: Example</vt:lpstr>
      <vt:lpstr>Null-Hypothesis Significance Testing: Example</vt:lpstr>
      <vt:lpstr>Null-Hypothesis Significance Testing: Example</vt:lpstr>
      <vt:lpstr>Null-Hypothesis Significance Testing: Example</vt:lpstr>
      <vt:lpstr>Null-Hypothesis Significance Testing: Example</vt:lpstr>
      <vt:lpstr>Null-Hypothesis Significance Testing: Example</vt:lpstr>
      <vt:lpstr>Null-Hypothesis Significance Testing: Example</vt:lpstr>
      <vt:lpstr>Null-Hypothesis Significance Testing: Example</vt:lpstr>
      <vt:lpstr>Null-Hypothesis Significance Testing: Example</vt:lpstr>
      <vt:lpstr>Null-Hypothesis Significance Testing: Example</vt:lpstr>
      <vt:lpstr>Null-Hypothesis Significance Testing: Example</vt:lpstr>
      <vt:lpstr>Null-Hypothesis Significance Testing: Example</vt:lpstr>
      <vt:lpstr>Null-Hypothesis Significance Testing: Example</vt:lpstr>
      <vt:lpstr>Null-Hypothesis Significance Testing: Example</vt:lpstr>
      <vt:lpstr>Null-Hypothesis Significance Testing: Example</vt:lpstr>
      <vt:lpstr>Null-Hypothesis Significance Testing: Example</vt:lpstr>
      <vt:lpstr>Interpreting p-values </vt:lpstr>
      <vt:lpstr>Interpreting p-values </vt:lpstr>
      <vt:lpstr>Interpreting p-values </vt:lpstr>
      <vt:lpstr>Interpreting p-value</vt:lpstr>
      <vt:lpstr>Interpreting p-value</vt:lpstr>
      <vt:lpstr>Interpreting p-value</vt:lpstr>
      <vt:lpstr>Interpreting p-value</vt:lpstr>
      <vt:lpstr>Interpreting p-value</vt:lpstr>
      <vt:lpstr>Interpreting p-value</vt:lpstr>
      <vt:lpstr>Interpreting p-value</vt:lpstr>
      <vt:lpstr>Participants in Our Survey</vt:lpstr>
      <vt:lpstr>Participants in Our Survey</vt:lpstr>
      <vt:lpstr>A Survey Question: Interpreting P-value</vt:lpstr>
      <vt:lpstr>A Survey Question: Interpreting P-value</vt:lpstr>
      <vt:lpstr>A Survey Question: Interpreting P-value</vt:lpstr>
      <vt:lpstr>A Survey Question: Interpreting P-value</vt:lpstr>
      <vt:lpstr>A Survey Question: Interpreting P-value</vt:lpstr>
      <vt:lpstr>Intermediate Summary</vt:lpstr>
      <vt:lpstr>Intermediate Summary</vt:lpstr>
      <vt:lpstr>Intermediate Summary</vt:lpstr>
      <vt:lpstr>Intermediate Summary</vt:lpstr>
      <vt:lpstr>PowerPoint Presentation</vt:lpstr>
      <vt:lpstr>PowerPoint Presentation</vt:lpstr>
      <vt:lpstr>Posterior Intervals </vt:lpstr>
      <vt:lpstr>Posterior Intervals </vt:lpstr>
      <vt:lpstr>Posterior Intervals </vt:lpstr>
      <vt:lpstr>Posterior Intervals </vt:lpstr>
      <vt:lpstr>Posterior Intervals </vt:lpstr>
      <vt:lpstr>Posterior Intervals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Posterior Intervals: Example </vt:lpstr>
      <vt:lpstr>2nd Intermediate Summary</vt:lpstr>
      <vt:lpstr>2nd Intermediate Summary</vt:lpstr>
      <vt:lpstr>2nd Intermediate Summary</vt:lpstr>
      <vt:lpstr>2nd Intermediate Summary</vt:lpstr>
      <vt:lpstr>Measures of [Un]Certainty</vt:lpstr>
      <vt:lpstr>Measures of [Un]Certainty</vt:lpstr>
      <vt:lpstr>Measures of [Un]Certainty</vt:lpstr>
      <vt:lpstr>Measures of [Un]Certainty</vt:lpstr>
      <vt:lpstr>Measures of [Un]Certainty</vt:lpstr>
      <vt:lpstr>Trends and Patterns in the field</vt:lpstr>
      <vt:lpstr>Trends and Patterns in the field</vt:lpstr>
      <vt:lpstr>Trends and Patterns in the field</vt:lpstr>
      <vt:lpstr>Trends and Patterns in the field</vt:lpstr>
      <vt:lpstr>Trends and Patterns in the field</vt:lpstr>
      <vt:lpstr>Trends and Patterns in the field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Section:  Malpractices &amp; Suggestions</vt:lpstr>
      <vt:lpstr>Ambiguous reporting</vt:lpstr>
      <vt:lpstr>Ambiguous reporting</vt:lpstr>
      <vt:lpstr>Ambiguity problem in interpreting “significance”</vt:lpstr>
      <vt:lpstr>Ambiguity problem in interpreting “significance”</vt:lpstr>
      <vt:lpstr>Ambiguity problem in interpreting “significance”</vt:lpstr>
      <vt:lpstr>Ambiguity problem in interpreting “significance”</vt:lpstr>
      <vt:lpstr>Ambiguity problem in interpreting “significance”</vt:lpstr>
      <vt:lpstr>Ambiguity problem in interpreting “significance”</vt:lpstr>
      <vt:lpstr>Ambiguity problem in interpreting “significance”</vt:lpstr>
      <vt:lpstr>Ambiguity problem in interpreting “significance”</vt:lpstr>
      <vt:lpstr>Ambiguity problem in interpreting “significance”</vt:lpstr>
      <vt:lpstr>The Usage of “Significance”: Our Recommendation</vt:lpstr>
      <vt:lpstr>Tips and Suggestions </vt:lpstr>
      <vt:lpstr>Tips and Suggestions </vt:lpstr>
      <vt:lpstr>Tips and Suggestions </vt:lpstr>
      <vt:lpstr>Tips and Suggestions </vt:lpstr>
      <vt:lpstr>          That’s it! </vt:lpstr>
      <vt:lpstr>The Need for Assumptions</vt:lpstr>
      <vt:lpstr>The Need for Assumptions</vt:lpstr>
      <vt:lpstr>Participants in our Survey</vt:lpstr>
      <vt:lpstr>Participants in our Survey</vt:lpstr>
      <vt:lpstr>Participants in Our Survey</vt:lpstr>
      <vt:lpstr>Participants in Our Survey</vt:lpstr>
      <vt:lpstr>Unintended Misleading Result by Iterative Testing</vt:lpstr>
      <vt:lpstr>Unintended Misleading Result by Iterative Testing</vt:lpstr>
      <vt:lpstr>Unintended Misleading Result by Iterative Testing</vt:lpstr>
      <vt:lpstr>Unintended Misleading Result by Iterative Testing</vt:lpstr>
      <vt:lpstr>Unintended Misleading Result by Iterative Testing</vt:lpstr>
      <vt:lpstr>Unintended Misleading Result by Iterative 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 All Claims are Created Equal:  Choosing the Right Statistical Approach to Assess Hypotheses</dc:title>
  <dc:creator>Daniel Khashabi</dc:creator>
  <cp:lastModifiedBy>Daniel Khashabi</cp:lastModifiedBy>
  <cp:revision>47</cp:revision>
  <dcterms:created xsi:type="dcterms:W3CDTF">2020-05-10T02:26:29Z</dcterms:created>
  <dcterms:modified xsi:type="dcterms:W3CDTF">2020-05-11T19:01:13Z</dcterms:modified>
</cp:coreProperties>
</file>